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Century Gothic"/>
      <p:bold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0" roundtripDataSignature="AMtx7mhg0XcKxEbvKWTbvU2XwrPsl21b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enturyGothic-bold.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Take suggestions for each questions… hands up if you think truth? Hands up if you think myth?</a:t>
            </a:r>
            <a:endParaRPr/>
          </a:p>
          <a:p>
            <a:pPr indent="0" lvl="0" marL="0" rtl="0" algn="l">
              <a:spcBef>
                <a:spcPts val="0"/>
              </a:spcBef>
              <a:spcAft>
                <a:spcPts val="0"/>
              </a:spcAft>
              <a:buNone/>
            </a:pPr>
            <a:r>
              <a:t/>
            </a:r>
            <a:endParaRPr/>
          </a:p>
        </p:txBody>
      </p:sp>
      <p:sp>
        <p:nvSpPr>
          <p:cNvPr id="226" name="Google Shape;22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Take suggestions for each questions… hands up if you think truth? Hands up if you think myth?</a:t>
            </a:r>
            <a:endParaRPr/>
          </a:p>
          <a:p>
            <a:pPr indent="0" lvl="0" marL="0" rtl="0" algn="l">
              <a:spcBef>
                <a:spcPts val="0"/>
              </a:spcBef>
              <a:spcAft>
                <a:spcPts val="0"/>
              </a:spcAft>
              <a:buNone/>
            </a:pPr>
            <a:r>
              <a:t/>
            </a:r>
            <a:endParaRPr/>
          </a:p>
        </p:txBody>
      </p:sp>
      <p:sp>
        <p:nvSpPr>
          <p:cNvPr id="254" name="Google Shape;25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Take suggestions for each questions… hands up if you think truth? Hands up if you think myth?</a:t>
            </a:r>
            <a:endParaRPr/>
          </a:p>
          <a:p>
            <a:pPr indent="0" lvl="0" marL="0" rtl="0" algn="l">
              <a:spcBef>
                <a:spcPts val="0"/>
              </a:spcBef>
              <a:spcAft>
                <a:spcPts val="0"/>
              </a:spcAft>
              <a:buNone/>
            </a:pPr>
            <a:r>
              <a:t/>
            </a:r>
            <a:endParaRPr/>
          </a:p>
        </p:txBody>
      </p:sp>
      <p:sp>
        <p:nvSpPr>
          <p:cNvPr id="282" name="Google Shape;28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1200" u="none" strike="noStrike">
                <a:solidFill>
                  <a:schemeClr val="dk1"/>
                </a:solidFill>
                <a:latin typeface="Arial"/>
                <a:ea typeface="Arial"/>
                <a:cs typeface="Arial"/>
                <a:sym typeface="Arial"/>
              </a:rPr>
              <a:t>School can feel different for different brains</a:t>
            </a:r>
            <a:endParaRPr b="1"/>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Some students find school quiet and calm - Others may find it </a:t>
            </a:r>
            <a:r>
              <a:rPr b="1" i="0" lang="en-GB" sz="1200" u="none" strike="noStrike">
                <a:solidFill>
                  <a:schemeClr val="dk1"/>
                </a:solidFill>
                <a:latin typeface="Arial"/>
                <a:ea typeface="Arial"/>
                <a:cs typeface="Arial"/>
                <a:sym typeface="Arial"/>
              </a:rPr>
              <a:t>loud, busy, or exhausting</a:t>
            </a:r>
            <a:r>
              <a:rPr b="0" i="0" lang="en-GB" sz="1200" u="none" strike="noStrike">
                <a:solidFill>
                  <a:schemeClr val="dk1"/>
                </a:solidFill>
                <a:latin typeface="Arial"/>
                <a:ea typeface="Arial"/>
                <a:cs typeface="Arial"/>
                <a:sym typeface="Arial"/>
              </a:rPr>
              <a:t>.</a:t>
            </a:r>
            <a:endParaRPr b="0"/>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An autistic student might be working very hard just to manage noise or changes.</a:t>
            </a:r>
            <a:br>
              <a:rPr b="0" i="0" lang="en-GB" sz="1200" u="none" strike="noStrike">
                <a:solidFill>
                  <a:schemeClr val="dk1"/>
                </a:solidFill>
                <a:latin typeface="Arial"/>
                <a:ea typeface="Arial"/>
                <a:cs typeface="Arial"/>
                <a:sym typeface="Arial"/>
              </a:rPr>
            </a:br>
            <a:r>
              <a:rPr b="0" i="0" lang="en-GB" sz="1200" u="none" strike="noStrike">
                <a:solidFill>
                  <a:schemeClr val="dk1"/>
                </a:solidFill>
                <a:latin typeface="Arial"/>
                <a:ea typeface="Arial"/>
                <a:cs typeface="Arial"/>
                <a:sym typeface="Arial"/>
              </a:rPr>
              <a:t>A student who is ADHD might be working very hard just to stay focused or still.</a:t>
            </a:r>
            <a:endParaRPr b="0"/>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Even if it looks easy from the outside - </a:t>
            </a:r>
            <a:r>
              <a:rPr b="1" i="0" lang="en-GB" sz="1200" u="none" strike="noStrike">
                <a:solidFill>
                  <a:schemeClr val="dk1"/>
                </a:solidFill>
                <a:latin typeface="Arial"/>
                <a:ea typeface="Arial"/>
                <a:cs typeface="Arial"/>
                <a:sym typeface="Arial"/>
              </a:rPr>
              <a:t>their brains may be working extra hard on the inside</a:t>
            </a:r>
            <a:r>
              <a:rPr b="0" i="0" lang="en-GB" sz="1200" u="none" strike="noStrike">
                <a:solidFill>
                  <a:schemeClr val="dk1"/>
                </a:solidFill>
                <a:latin typeface="Arial"/>
                <a:ea typeface="Arial"/>
                <a:cs typeface="Arial"/>
                <a:sym typeface="Arial"/>
              </a:rPr>
              <a:t>.</a:t>
            </a:r>
            <a:endParaRPr b="0"/>
          </a:p>
          <a:p>
            <a:pPr indent="0" lvl="0" marL="0" rtl="0" algn="l">
              <a:spcBef>
                <a:spcPts val="0"/>
              </a:spcBef>
              <a:spcAft>
                <a:spcPts val="0"/>
              </a:spcAft>
              <a:buNone/>
            </a:pPr>
            <a:r>
              <a:t/>
            </a:r>
            <a:endParaRPr b="1"/>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Some students use </a:t>
            </a:r>
            <a:r>
              <a:rPr b="1" i="0" lang="en-GB" sz="1200" u="none" strike="noStrike">
                <a:solidFill>
                  <a:schemeClr val="dk1"/>
                </a:solidFill>
                <a:latin typeface="Arial"/>
                <a:ea typeface="Arial"/>
                <a:cs typeface="Arial"/>
                <a:sym typeface="Arial"/>
              </a:rPr>
              <a:t>supports</a:t>
            </a:r>
            <a:r>
              <a:rPr b="0" i="0" lang="en-GB" sz="1200" u="none" strike="noStrike">
                <a:solidFill>
                  <a:schemeClr val="dk1"/>
                </a:solidFill>
                <a:latin typeface="Arial"/>
                <a:ea typeface="Arial"/>
                <a:cs typeface="Arial"/>
                <a:sym typeface="Arial"/>
              </a:rPr>
              <a:t> to help them learn and feel safe, such as: quiet spaces, headphones, movement breaks, fidget tools, extra time and clear, simple instructions.</a:t>
            </a:r>
            <a:endParaRPr/>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These supports are </a:t>
            </a:r>
            <a:r>
              <a:rPr b="1" i="0" lang="en-GB" sz="1200" u="none" strike="noStrike">
                <a:solidFill>
                  <a:schemeClr val="dk1"/>
                </a:solidFill>
                <a:latin typeface="Arial"/>
                <a:ea typeface="Arial"/>
                <a:cs typeface="Arial"/>
                <a:sym typeface="Arial"/>
              </a:rPr>
              <a:t>not special treatment</a:t>
            </a:r>
            <a:r>
              <a:rPr b="0" i="0" lang="en-GB" sz="1200" u="none" strike="noStrike">
                <a:solidFill>
                  <a:schemeClr val="dk1"/>
                </a:solidFill>
                <a:latin typeface="Arial"/>
                <a:ea typeface="Arial"/>
                <a:cs typeface="Arial"/>
                <a:sym typeface="Arial"/>
              </a:rPr>
              <a:t> - They are </a:t>
            </a:r>
            <a:r>
              <a:rPr b="1" i="0" lang="en-GB" sz="1200" u="none" strike="noStrike">
                <a:solidFill>
                  <a:schemeClr val="dk1"/>
                </a:solidFill>
                <a:latin typeface="Arial"/>
                <a:ea typeface="Arial"/>
                <a:cs typeface="Arial"/>
                <a:sym typeface="Arial"/>
              </a:rPr>
              <a:t>fair</a:t>
            </a:r>
            <a:r>
              <a:rPr b="0" i="0" lang="en-GB" sz="1200" u="none" strike="noStrike">
                <a:solidFill>
                  <a:schemeClr val="dk1"/>
                </a:solidFill>
                <a:latin typeface="Arial"/>
                <a:ea typeface="Arial"/>
                <a:cs typeface="Arial"/>
                <a:sym typeface="Arial"/>
              </a:rPr>
              <a:t>.</a:t>
            </a:r>
            <a:endParaRPr b="0"/>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Fairness does not mean that everyone gets the same  - it means everyone gets </a:t>
            </a:r>
            <a:r>
              <a:rPr b="1" i="0" lang="en-GB" sz="1200" u="none" strike="noStrike">
                <a:solidFill>
                  <a:schemeClr val="dk1"/>
                </a:solidFill>
                <a:latin typeface="Arial"/>
                <a:ea typeface="Arial"/>
                <a:cs typeface="Arial"/>
                <a:sym typeface="Arial"/>
              </a:rPr>
              <a:t>what they need.</a:t>
            </a:r>
            <a:endParaRPr b="0"/>
          </a:p>
          <a:p>
            <a:pPr indent="0" lvl="0" marL="0" rtl="0" algn="l">
              <a:spcBef>
                <a:spcPts val="0"/>
              </a:spcBef>
              <a:spcAft>
                <a:spcPts val="0"/>
              </a:spcAft>
              <a:buNone/>
            </a:pPr>
            <a:r>
              <a:t/>
            </a:r>
            <a:endParaRPr/>
          </a:p>
        </p:txBody>
      </p:sp>
      <p:sp>
        <p:nvSpPr>
          <p:cNvPr id="306" name="Google Shape;30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The poem we are about to listen to was created by Autistic and ADHD children to help others understand what their brain is like.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It can sometimes be tricky having a brain that works differently but there are some amazing strengths that come with it too.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A lot of honesty and bravery went into this poem so have a listen and see what you think. </a:t>
            </a:r>
            <a:endParaRPr/>
          </a:p>
          <a:p>
            <a:pPr indent="0" lvl="0" marL="0" rtl="0" algn="l">
              <a:spcBef>
                <a:spcPts val="0"/>
              </a:spcBef>
              <a:spcAft>
                <a:spcPts val="0"/>
              </a:spcAft>
              <a:buNone/>
            </a:pPr>
            <a:r>
              <a:t/>
            </a:r>
            <a:endParaRPr/>
          </a:p>
        </p:txBody>
      </p:sp>
      <p:sp>
        <p:nvSpPr>
          <p:cNvPr id="326" name="Google Shape;32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1200" u="none" strike="noStrike">
                <a:solidFill>
                  <a:schemeClr val="dk1"/>
                </a:solidFill>
                <a:latin typeface="Arial"/>
                <a:ea typeface="Arial"/>
                <a:cs typeface="Arial"/>
                <a:sym typeface="Arial"/>
              </a:rPr>
              <a:t>There may have been some words used in the poem you haven’t heard of before – like ‘Masking’</a:t>
            </a:r>
            <a:endParaRPr b="1"/>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Some autistic and ADHD people feel pressure to hide how their brain works. This is called </a:t>
            </a:r>
            <a:r>
              <a:rPr b="1" i="0" lang="en-GB" sz="1200" u="none" strike="noStrike">
                <a:solidFill>
                  <a:schemeClr val="dk1"/>
                </a:solidFill>
                <a:latin typeface="Arial"/>
                <a:ea typeface="Arial"/>
                <a:cs typeface="Arial"/>
                <a:sym typeface="Arial"/>
              </a:rPr>
              <a:t>masking</a:t>
            </a:r>
            <a:r>
              <a:rPr b="0" i="0" lang="en-GB" sz="1200" u="none" strike="noStrike">
                <a:solidFill>
                  <a:schemeClr val="dk1"/>
                </a:solidFill>
                <a:latin typeface="Arial"/>
                <a:ea typeface="Arial"/>
                <a:cs typeface="Arial"/>
                <a:sym typeface="Arial"/>
              </a:rPr>
              <a:t>.</a:t>
            </a:r>
            <a:endParaRPr b="0"/>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Masking can mean: forcing yourself to sit still when it feels uncomfortable, pretending noise or confusion doesn’t bother you or copying others so you don’t stand out as being different.</a:t>
            </a:r>
            <a:endParaRPr/>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Masking takes a lot of energy and it can make people feel very tired or stressed.</a:t>
            </a:r>
            <a:endParaRPr b="0"/>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In our school, we want people to feel safe enough to be themselves.</a:t>
            </a:r>
            <a:endParaRPr b="0"/>
          </a:p>
          <a:p>
            <a:pPr indent="0" lvl="0" marL="0" rtl="0" algn="l">
              <a:spcBef>
                <a:spcPts val="0"/>
              </a:spcBef>
              <a:spcAft>
                <a:spcPts val="0"/>
              </a:spcAft>
              <a:buNone/>
            </a:pPr>
            <a:r>
              <a:t/>
            </a:r>
            <a:endParaRPr/>
          </a:p>
        </p:txBody>
      </p:sp>
      <p:sp>
        <p:nvSpPr>
          <p:cNvPr id="336" name="Google Shape;33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Good morning everyone.</a:t>
            </a:r>
            <a:endParaRPr/>
          </a:p>
          <a:p>
            <a:pPr indent="0" lvl="0" marL="0" rtl="0" algn="l">
              <a:spcBef>
                <a:spcPts val="0"/>
              </a:spcBef>
              <a:spcAft>
                <a:spcPts val="0"/>
              </a:spcAft>
              <a:buNone/>
            </a:pPr>
            <a:r>
              <a:t/>
            </a:r>
            <a:endParaRPr b="0" sz="2800"/>
          </a:p>
          <a:p>
            <a:pPr indent="0" lvl="0" marL="0" rtl="0" algn="l">
              <a:spcBef>
                <a:spcPts val="0"/>
              </a:spcBef>
              <a:spcAft>
                <a:spcPts val="0"/>
              </a:spcAft>
              <a:buNone/>
            </a:pPr>
            <a:r>
              <a:rPr lang="en-GB"/>
              <a:t>Today we’re going to talk about ‘different’ brains </a:t>
            </a:r>
            <a:br>
              <a:rPr lang="en-GB"/>
            </a:br>
            <a:r>
              <a:rPr lang="en-GB"/>
              <a:t>and we’re going to be thinking about </a:t>
            </a:r>
            <a:r>
              <a:rPr b="1" lang="en-GB"/>
              <a:t>two kinds of brains you might have heard of</a:t>
            </a:r>
            <a:r>
              <a:rPr lang="en-GB"/>
              <a:t>:</a:t>
            </a:r>
            <a:endParaRPr b="0" sz="2800"/>
          </a:p>
          <a:p>
            <a:pPr indent="0" lvl="0" marL="0" rtl="0" algn="l">
              <a:spcBef>
                <a:spcPts val="0"/>
              </a:spcBef>
              <a:spcAft>
                <a:spcPts val="0"/>
              </a:spcAft>
              <a:buNone/>
            </a:pPr>
            <a:r>
              <a:rPr b="1" lang="en-GB"/>
              <a:t>Autistic brains </a:t>
            </a:r>
            <a:r>
              <a:rPr lang="en-GB"/>
              <a:t>and </a:t>
            </a:r>
            <a:r>
              <a:rPr b="1" lang="en-GB"/>
              <a:t>ADHD brains</a:t>
            </a:r>
            <a:r>
              <a:rPr lang="en-GB"/>
              <a:t>.</a:t>
            </a:r>
            <a:endParaRPr/>
          </a:p>
          <a:p>
            <a:pPr indent="0" lvl="0" marL="0" rtl="0" algn="l">
              <a:spcBef>
                <a:spcPts val="0"/>
              </a:spcBef>
              <a:spcAft>
                <a:spcPts val="0"/>
              </a:spcAft>
              <a:buNone/>
            </a:pPr>
            <a:r>
              <a:t/>
            </a:r>
            <a:endParaRPr b="0" sz="2800"/>
          </a:p>
          <a:p>
            <a:pPr indent="0" lvl="0" marL="0" rtl="0" algn="l">
              <a:spcBef>
                <a:spcPts val="0"/>
              </a:spcBef>
              <a:spcAft>
                <a:spcPts val="0"/>
              </a:spcAft>
              <a:buNone/>
            </a:pPr>
            <a:r>
              <a:rPr lang="en-GB"/>
              <a:t>Some people in this room may be autistic. Some people may be ADHD. Some people may be both. Others in the room may be neither - we </a:t>
            </a:r>
            <a:r>
              <a:rPr i="1" lang="en-GB"/>
              <a:t>all</a:t>
            </a:r>
            <a:r>
              <a:rPr lang="en-GB"/>
              <a:t> have brains that work in different ways.</a:t>
            </a:r>
            <a:endParaRPr/>
          </a:p>
          <a:p>
            <a:pPr indent="0" lvl="0" marL="0" rtl="0" algn="l">
              <a:spcBef>
                <a:spcPts val="0"/>
              </a:spcBef>
              <a:spcAft>
                <a:spcPts val="0"/>
              </a:spcAft>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 </a:t>
            </a:r>
            <a:r>
              <a:rPr b="1" i="0" lang="en-GB" sz="1200" u="none" strike="noStrike">
                <a:solidFill>
                  <a:schemeClr val="dk1"/>
                </a:solidFill>
                <a:latin typeface="Arial"/>
                <a:ea typeface="Arial"/>
                <a:cs typeface="Arial"/>
                <a:sym typeface="Arial"/>
              </a:rPr>
              <a:t>What can we all do?</a:t>
            </a:r>
            <a:endParaRPr b="1"/>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We can: be patient and kind, give people time and listen instead of judging.</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Remember we don’t always see how hard someone is working.</a:t>
            </a:r>
            <a:endParaRPr/>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Autistic and ADHD people often have amazing strengths like: creativity, honesty, determination, problem-solving and a deep focus on things they love.</a:t>
            </a:r>
            <a:endParaRPr/>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Our school — and our world — needs lots of different types of brains.</a:t>
            </a:r>
            <a:endParaRPr b="0"/>
          </a:p>
          <a:p>
            <a:pPr indent="0" lvl="0" marL="0" rtl="0" algn="l">
              <a:spcBef>
                <a:spcPts val="0"/>
              </a:spcBef>
              <a:spcAft>
                <a:spcPts val="0"/>
              </a:spcAft>
              <a:buNone/>
            </a:pPr>
            <a:r>
              <a:t/>
            </a:r>
            <a:endParaRPr/>
          </a:p>
        </p:txBody>
      </p:sp>
      <p:sp>
        <p:nvSpPr>
          <p:cNvPr id="349" name="Google Shape;34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 we finish our assembly today I have one last thing to show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poem that the children created has also been used to create a song called ‘Different Belongs’.</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As you listen, remember: Someone else’s brain working differently is not a problem that needs fixing — it’s what makes us human and we need all these differences to make the world the incredible place it is.</a:t>
            </a:r>
            <a:endParaRPr b="0"/>
          </a:p>
          <a:p>
            <a:pPr indent="0" lvl="0" marL="0" rtl="0" algn="l">
              <a:spcBef>
                <a:spcPts val="0"/>
              </a:spcBef>
              <a:spcAft>
                <a:spcPts val="0"/>
              </a:spcAft>
              <a:buNone/>
            </a:pPr>
            <a:r>
              <a:t/>
            </a:r>
            <a:endParaRPr/>
          </a:p>
        </p:txBody>
      </p:sp>
      <p:sp>
        <p:nvSpPr>
          <p:cNvPr id="368" name="Google Shape;36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What does autism mean?</a:t>
            </a:r>
            <a:endParaRPr b="1" sz="2800"/>
          </a:p>
          <a:p>
            <a:pPr indent="0" lvl="0" marL="0" rtl="0" algn="l">
              <a:spcBef>
                <a:spcPts val="0"/>
              </a:spcBef>
              <a:spcAft>
                <a:spcPts val="0"/>
              </a:spcAft>
              <a:buNone/>
            </a:pPr>
            <a:r>
              <a:rPr lang="en-GB"/>
              <a:t>Autism is a </a:t>
            </a:r>
            <a:r>
              <a:rPr b="1" lang="en-GB"/>
              <a:t>different way a brain works</a:t>
            </a:r>
            <a:r>
              <a:rPr lang="en-GB"/>
              <a:t>.</a:t>
            </a:r>
            <a:endParaRPr b="0" sz="2800"/>
          </a:p>
          <a:p>
            <a:pPr indent="0" lvl="0" marL="0" rtl="0" algn="l">
              <a:spcBef>
                <a:spcPts val="0"/>
              </a:spcBef>
              <a:spcAft>
                <a:spcPts val="0"/>
              </a:spcAft>
              <a:buNone/>
            </a:pPr>
            <a:r>
              <a:rPr lang="en-GB"/>
              <a:t>Autistic people may:</a:t>
            </a:r>
            <a:r>
              <a:rPr b="0" lang="en-GB" sz="2800"/>
              <a:t> </a:t>
            </a:r>
            <a:r>
              <a:rPr lang="en-GB"/>
              <a:t>notice details others don’t, think deeply about things they care about, prefer routines or predictability and find noise, lights, or busy places overwhelming.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Autism is </a:t>
            </a:r>
            <a:r>
              <a:rPr b="1" lang="en-GB"/>
              <a:t>not an illness </a:t>
            </a:r>
            <a:r>
              <a:rPr b="0" lang="en-GB"/>
              <a:t>and it </a:t>
            </a:r>
            <a:r>
              <a:rPr lang="en-GB"/>
              <a:t>is </a:t>
            </a:r>
            <a:r>
              <a:rPr b="1" lang="en-GB"/>
              <a:t>not something that needs fixing</a:t>
            </a:r>
            <a:r>
              <a:rPr lang="en-GB"/>
              <a:t>. It’s who someone is – their identity.</a:t>
            </a:r>
            <a:endParaRPr b="0" sz="2800"/>
          </a:p>
          <a:p>
            <a:pPr indent="0" lvl="0" marL="0" rtl="0" algn="l">
              <a:spcBef>
                <a:spcPts val="0"/>
              </a:spcBef>
              <a:spcAft>
                <a:spcPts val="0"/>
              </a:spcAft>
              <a:buNone/>
            </a:pPr>
            <a:r>
              <a:t/>
            </a:r>
            <a:endParaRPr/>
          </a:p>
          <a:p>
            <a:pPr indent="0" lvl="0" marL="0" rtl="0" algn="l">
              <a:spcBef>
                <a:spcPts val="0"/>
              </a:spcBef>
              <a:spcAft>
                <a:spcPts val="0"/>
              </a:spcAft>
              <a:buNone/>
            </a:pPr>
            <a:r>
              <a:rPr b="1" i="0" lang="en-GB" sz="1200" u="none" strike="noStrike">
                <a:solidFill>
                  <a:schemeClr val="dk1"/>
                </a:solidFill>
                <a:latin typeface="Arial"/>
                <a:ea typeface="Arial"/>
                <a:cs typeface="Arial"/>
                <a:sym typeface="Arial"/>
              </a:rPr>
              <a:t>What does ADHD mean?</a:t>
            </a:r>
            <a:endParaRPr b="1"/>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ADHD is also a </a:t>
            </a:r>
            <a:r>
              <a:rPr b="1" i="0" lang="en-GB" sz="1200" u="none" strike="noStrike">
                <a:solidFill>
                  <a:schemeClr val="dk1"/>
                </a:solidFill>
                <a:latin typeface="Arial"/>
                <a:ea typeface="Arial"/>
                <a:cs typeface="Arial"/>
                <a:sym typeface="Arial"/>
              </a:rPr>
              <a:t>different way a brain works</a:t>
            </a:r>
            <a:r>
              <a:rPr b="0" i="0" lang="en-GB" sz="1200" u="none" strike="noStrike">
                <a:solidFill>
                  <a:schemeClr val="dk1"/>
                </a:solidFill>
                <a:latin typeface="Arial"/>
                <a:ea typeface="Arial"/>
                <a:cs typeface="Arial"/>
                <a:sym typeface="Arial"/>
              </a:rPr>
              <a:t>.</a:t>
            </a:r>
            <a:endParaRPr b="0"/>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People who are ADHD may: have lots of energy, think very quickly, find it hard to sit still or focus for long and have big ideas and strong creativity.</a:t>
            </a:r>
            <a:endParaRPr/>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ADHD is </a:t>
            </a:r>
            <a:r>
              <a:rPr b="1" i="0" lang="en-GB" sz="1200" u="none" strike="noStrike">
                <a:solidFill>
                  <a:schemeClr val="dk1"/>
                </a:solidFill>
                <a:latin typeface="Arial"/>
                <a:ea typeface="Arial"/>
                <a:cs typeface="Arial"/>
                <a:sym typeface="Arial"/>
              </a:rPr>
              <a:t>not about being lazy or naughty</a:t>
            </a:r>
            <a:r>
              <a:rPr b="0" i="0" lang="en-GB" sz="1200" u="none" strike="noStrike">
                <a:solidFill>
                  <a:schemeClr val="dk1"/>
                </a:solidFill>
                <a:latin typeface="Arial"/>
                <a:ea typeface="Arial"/>
                <a:cs typeface="Arial"/>
                <a:sym typeface="Arial"/>
              </a:rPr>
              <a:t> - It is about how attention and energy work in the brain.</a:t>
            </a:r>
            <a:endParaRPr b="0"/>
          </a:p>
          <a:p>
            <a:pPr indent="0" lvl="0" marL="0" rtl="0" algn="l">
              <a:spcBef>
                <a:spcPts val="0"/>
              </a:spcBef>
              <a:spcAft>
                <a:spcPts val="0"/>
              </a:spcAft>
              <a:buNone/>
            </a:pPr>
            <a:r>
              <a:t/>
            </a:r>
            <a:endParaRPr/>
          </a:p>
        </p:txBody>
      </p:sp>
      <p:sp>
        <p:nvSpPr>
          <p:cNvPr id="115" name="Google Shape;1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There are a lot of Myths that people believe about Autism and ADHD, that are simply NOT TRUE!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Let’s test your knowledge and see what YOU know?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I’m going to give you a sentence about Autism or ADHD and you have to decide if it’s a truth or if it’s a myth.</a:t>
            </a:r>
            <a:endParaRPr/>
          </a:p>
          <a:p>
            <a:pPr indent="0" lvl="0" marL="0" rtl="0" algn="l">
              <a:spcBef>
                <a:spcPts val="0"/>
              </a:spcBef>
              <a:spcAft>
                <a:spcPts val="0"/>
              </a:spcAft>
              <a:buNone/>
            </a:pPr>
            <a:r>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Take suggestions for each questions… hands up if you think truth? Hands up if you think myth?</a:t>
            </a:r>
            <a:endParaRPr/>
          </a:p>
          <a:p>
            <a:pPr indent="0" lvl="0" marL="0" rtl="0" algn="l">
              <a:spcBef>
                <a:spcPts val="0"/>
              </a:spcBef>
              <a:spcAft>
                <a:spcPts val="0"/>
              </a:spcAft>
              <a:buNone/>
            </a:pPr>
            <a:r>
              <a:t/>
            </a:r>
            <a:endParaRPr/>
          </a:p>
        </p:txBody>
      </p:sp>
      <p:sp>
        <p:nvSpPr>
          <p:cNvPr id="142" name="Google Shape;14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Take suggestions for each questions… hands up if you think truth? Hands up if you think myth?</a:t>
            </a:r>
            <a:endParaRPr/>
          </a:p>
          <a:p>
            <a:pPr indent="0" lvl="0" marL="0" rtl="0" algn="l">
              <a:spcBef>
                <a:spcPts val="0"/>
              </a:spcBef>
              <a:spcAft>
                <a:spcPts val="0"/>
              </a:spcAft>
              <a:buNone/>
            </a:pPr>
            <a:r>
              <a:t/>
            </a:r>
            <a:endParaRPr/>
          </a:p>
        </p:txBody>
      </p:sp>
      <p:sp>
        <p:nvSpPr>
          <p:cNvPr id="170" name="Google Shape;17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Take suggestions for each questions… hands up if you think truth? Hands up if you think myth?</a:t>
            </a:r>
            <a:endParaRPr/>
          </a:p>
          <a:p>
            <a:pPr indent="0" lvl="0" marL="0" rtl="0" algn="l">
              <a:spcBef>
                <a:spcPts val="0"/>
              </a:spcBef>
              <a:spcAft>
                <a:spcPts val="0"/>
              </a:spcAft>
              <a:buNone/>
            </a:pPr>
            <a:r>
              <a:t/>
            </a:r>
            <a:endParaRPr/>
          </a:p>
        </p:txBody>
      </p:sp>
      <p:sp>
        <p:nvSpPr>
          <p:cNvPr id="198" name="Google Shape;19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p:nvPr>
            <p:ph idx="2" type="pic"/>
          </p:nvPr>
        </p:nvSpPr>
        <p:spPr>
          <a:xfrm>
            <a:off x="1792288" y="612775"/>
            <a:ext cx="5486400" cy="4114800"/>
          </a:xfrm>
          <a:prstGeom prst="rect">
            <a:avLst/>
          </a:prstGeom>
          <a:noFill/>
          <a:ln>
            <a:noFill/>
          </a:ln>
        </p:spPr>
      </p:sp>
      <p:sp>
        <p:nvSpPr>
          <p:cNvPr id="68" name="Google Shape;68;p3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27.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hyperlink" Target="https://youtu.be/3Xa5kaCdI3A" TargetMode="External"/><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7.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0" y="0"/>
            <a:ext cx="18288000" cy="8948582"/>
          </a:xfrm>
          <a:custGeom>
            <a:rect b="b" l="l" r="r" t="t"/>
            <a:pathLst>
              <a:path extrusionOk="0" h="818487" w="1672721">
                <a:moveTo>
                  <a:pt x="0" y="0"/>
                </a:moveTo>
                <a:lnTo>
                  <a:pt x="1672721" y="0"/>
                </a:lnTo>
                <a:lnTo>
                  <a:pt x="1672721" y="818487"/>
                </a:lnTo>
                <a:lnTo>
                  <a:pt x="0" y="818487"/>
                </a:lnTo>
                <a:close/>
              </a:path>
            </a:pathLst>
          </a:custGeom>
          <a:solidFill>
            <a:srgbClr val="9B52B9"/>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p:nvPr/>
        </p:nvSpPr>
        <p:spPr>
          <a:xfrm>
            <a:off x="0" y="376086"/>
            <a:ext cx="18288000" cy="8266975"/>
          </a:xfrm>
          <a:custGeom>
            <a:rect b="b" l="l" r="r" t="t"/>
            <a:pathLst>
              <a:path extrusionOk="0" h="8266975" w="18288000">
                <a:moveTo>
                  <a:pt x="0" y="0"/>
                </a:moveTo>
                <a:lnTo>
                  <a:pt x="18288000" y="0"/>
                </a:lnTo>
                <a:lnTo>
                  <a:pt x="18288000" y="8266975"/>
                </a:lnTo>
                <a:lnTo>
                  <a:pt x="0" y="8266975"/>
                </a:lnTo>
                <a:lnTo>
                  <a:pt x="0" y="0"/>
                </a:lnTo>
                <a:close/>
              </a:path>
            </a:pathLst>
          </a:custGeom>
          <a:blipFill rotWithShape="1">
            <a:blip r:embed="rId3">
              <a:alphaModFix/>
            </a:blip>
            <a:stretch>
              <a:fillRect b="-26759" l="0" r="0" t="-5868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p:nvPr/>
        </p:nvSpPr>
        <p:spPr>
          <a:xfrm>
            <a:off x="1863989" y="1931863"/>
            <a:ext cx="14560023" cy="5246370"/>
          </a:xfrm>
          <a:custGeom>
            <a:rect b="b" l="l" r="r" t="t"/>
            <a:pathLst>
              <a:path extrusionOk="0" h="812800" w="2255729">
                <a:moveTo>
                  <a:pt x="53172" y="0"/>
                </a:moveTo>
                <a:lnTo>
                  <a:pt x="2202556" y="0"/>
                </a:lnTo>
                <a:cubicBezTo>
                  <a:pt x="2231922" y="0"/>
                  <a:pt x="2255729" y="23806"/>
                  <a:pt x="2255729" y="53172"/>
                </a:cubicBezTo>
                <a:lnTo>
                  <a:pt x="2255729" y="759628"/>
                </a:lnTo>
                <a:cubicBezTo>
                  <a:pt x="2255729" y="788994"/>
                  <a:pt x="2231922" y="812800"/>
                  <a:pt x="2202556" y="812800"/>
                </a:cubicBezTo>
                <a:lnTo>
                  <a:pt x="53172" y="812800"/>
                </a:lnTo>
                <a:cubicBezTo>
                  <a:pt x="23806" y="812800"/>
                  <a:pt x="0" y="788994"/>
                  <a:pt x="0" y="759628"/>
                </a:cubicBezTo>
                <a:lnTo>
                  <a:pt x="0" y="53172"/>
                </a:lnTo>
                <a:cubicBezTo>
                  <a:pt x="0" y="23806"/>
                  <a:pt x="23806" y="0"/>
                  <a:pt x="53172"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txBox="1"/>
          <p:nvPr/>
        </p:nvSpPr>
        <p:spPr>
          <a:xfrm>
            <a:off x="1863988" y="2893922"/>
            <a:ext cx="14560023" cy="3160737"/>
          </a:xfrm>
          <a:prstGeom prst="rect">
            <a:avLst/>
          </a:prstGeom>
          <a:noFill/>
          <a:ln>
            <a:noFill/>
          </a:ln>
        </p:spPr>
        <p:txBody>
          <a:bodyPr anchorCtr="0" anchor="t" bIns="0" lIns="0" spcFirstLastPara="1" rIns="0" wrap="square" tIns="0">
            <a:spAutoFit/>
          </a:bodyPr>
          <a:lstStyle/>
          <a:p>
            <a:pPr indent="0" lvl="0" marL="0" marR="0" rtl="0" algn="ctr">
              <a:lnSpc>
                <a:spcPct val="127272"/>
              </a:lnSpc>
              <a:spcBef>
                <a:spcPts val="0"/>
              </a:spcBef>
              <a:spcAft>
                <a:spcPts val="0"/>
              </a:spcAft>
              <a:buNone/>
            </a:pPr>
            <a:r>
              <a:rPr b="1" lang="en-GB" sz="6600">
                <a:solidFill>
                  <a:srgbClr val="9B52B9"/>
                </a:solidFill>
                <a:latin typeface="Century Gothic"/>
                <a:ea typeface="Century Gothic"/>
                <a:cs typeface="Century Gothic"/>
                <a:sym typeface="Century Gothic"/>
              </a:rPr>
              <a:t>Understanding Autism and ADHD</a:t>
            </a:r>
            <a:endParaRPr/>
          </a:p>
          <a:p>
            <a:pPr indent="0" lvl="0" marL="0" marR="0" rtl="0" algn="ctr">
              <a:lnSpc>
                <a:spcPct val="127272"/>
              </a:lnSpc>
              <a:spcBef>
                <a:spcPts val="0"/>
              </a:spcBef>
              <a:spcAft>
                <a:spcPts val="0"/>
              </a:spcAft>
              <a:buNone/>
            </a:pPr>
            <a:r>
              <a:t/>
            </a:r>
            <a:endParaRPr b="1" sz="6600">
              <a:solidFill>
                <a:srgbClr val="9B52B9"/>
              </a:solidFill>
              <a:latin typeface="Century Gothic"/>
              <a:ea typeface="Century Gothic"/>
              <a:cs typeface="Century Gothic"/>
              <a:sym typeface="Century Gothic"/>
            </a:endParaRPr>
          </a:p>
          <a:p>
            <a:pPr indent="0" lvl="0" marL="0" marR="0" rtl="0" algn="ctr">
              <a:lnSpc>
                <a:spcPct val="127272"/>
              </a:lnSpc>
              <a:spcBef>
                <a:spcPts val="0"/>
              </a:spcBef>
              <a:spcAft>
                <a:spcPts val="0"/>
              </a:spcAft>
              <a:buNone/>
            </a:pPr>
            <a:r>
              <a:rPr b="1" lang="en-GB" sz="6600">
                <a:solidFill>
                  <a:srgbClr val="9B52B9"/>
                </a:solidFill>
                <a:latin typeface="Century Gothic"/>
                <a:ea typeface="Century Gothic"/>
                <a:cs typeface="Century Gothic"/>
                <a:sym typeface="Century Gothic"/>
              </a:rPr>
              <a:t>“Different Belongs”</a:t>
            </a:r>
            <a:endParaRPr/>
          </a:p>
        </p:txBody>
      </p:sp>
      <p:pic>
        <p:nvPicPr>
          <p:cNvPr descr="A couple of circular logos" id="93" name="Google Shape;93;p1"/>
          <p:cNvPicPr preferRelativeResize="0"/>
          <p:nvPr/>
        </p:nvPicPr>
        <p:blipFill rotWithShape="1">
          <a:blip r:embed="rId4">
            <a:alphaModFix/>
          </a:blip>
          <a:srcRect b="0" l="0" r="0" t="0"/>
          <a:stretch/>
        </p:blipFill>
        <p:spPr>
          <a:xfrm>
            <a:off x="530488" y="8267700"/>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94" name="Google Shape;94;p1"/>
          <p:cNvSpPr/>
          <p:nvPr/>
        </p:nvSpPr>
        <p:spPr>
          <a:xfrm>
            <a:off x="16241063" y="8919681"/>
            <a:ext cx="2046937" cy="1329219"/>
          </a:xfrm>
          <a:custGeom>
            <a:rect b="b" l="l" r="r" t="t"/>
            <a:pathLst>
              <a:path extrusionOk="0" h="1329219" w="2046937">
                <a:moveTo>
                  <a:pt x="0" y="0"/>
                </a:moveTo>
                <a:lnTo>
                  <a:pt x="2046937" y="0"/>
                </a:lnTo>
                <a:lnTo>
                  <a:pt x="2046937" y="1329219"/>
                </a:lnTo>
                <a:lnTo>
                  <a:pt x="0" y="1329219"/>
                </a:lnTo>
                <a:lnTo>
                  <a:pt x="0" y="0"/>
                </a:lnTo>
                <a:close/>
              </a:path>
            </a:pathLst>
          </a:custGeom>
          <a:blipFill rotWithShape="1">
            <a:blip r:embed="rId5">
              <a:alphaModFix/>
            </a:blip>
            <a:stretch>
              <a:fillRect b="-1141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
          <p:cNvSpPr/>
          <p:nvPr/>
        </p:nvSpPr>
        <p:spPr>
          <a:xfrm>
            <a:off x="13944600" y="9029700"/>
            <a:ext cx="2068729" cy="1135400"/>
          </a:xfrm>
          <a:custGeom>
            <a:rect b="b" l="l" r="r" t="t"/>
            <a:pathLst>
              <a:path extrusionOk="0" h="1135400" w="2068729">
                <a:moveTo>
                  <a:pt x="0" y="0"/>
                </a:moveTo>
                <a:lnTo>
                  <a:pt x="2068730" y="0"/>
                </a:lnTo>
                <a:lnTo>
                  <a:pt x="2068730" y="1135400"/>
                </a:lnTo>
                <a:lnTo>
                  <a:pt x="0" y="11354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2AC476"/>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0"/>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2AC47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0"/>
          <p:cNvSpPr/>
          <p:nvPr/>
        </p:nvSpPr>
        <p:spPr>
          <a:xfrm>
            <a:off x="360719" y="2671790"/>
            <a:ext cx="11541252" cy="5954296"/>
          </a:xfrm>
          <a:custGeom>
            <a:rect b="b" l="l" r="r" t="t"/>
            <a:pathLst>
              <a:path extrusionOk="0" h="922476" w="1788042">
                <a:moveTo>
                  <a:pt x="67080" y="0"/>
                </a:moveTo>
                <a:lnTo>
                  <a:pt x="1720962" y="0"/>
                </a:lnTo>
                <a:cubicBezTo>
                  <a:pt x="1738752" y="0"/>
                  <a:pt x="1755815" y="7067"/>
                  <a:pt x="1768395" y="19647"/>
                </a:cubicBezTo>
                <a:cubicBezTo>
                  <a:pt x="1780975" y="32227"/>
                  <a:pt x="1788042" y="49290"/>
                  <a:pt x="1788042" y="67080"/>
                </a:cubicBezTo>
                <a:lnTo>
                  <a:pt x="1788042" y="855396"/>
                </a:lnTo>
                <a:cubicBezTo>
                  <a:pt x="1788042" y="892443"/>
                  <a:pt x="1758009" y="922476"/>
                  <a:pt x="1720962" y="922476"/>
                </a:cubicBezTo>
                <a:lnTo>
                  <a:pt x="67080" y="922476"/>
                </a:lnTo>
                <a:cubicBezTo>
                  <a:pt x="49290" y="922476"/>
                  <a:pt x="32227" y="915409"/>
                  <a:pt x="19647" y="902829"/>
                </a:cubicBezTo>
                <a:cubicBezTo>
                  <a:pt x="7067" y="890249"/>
                  <a:pt x="0" y="873187"/>
                  <a:pt x="0" y="855396"/>
                </a:cubicBezTo>
                <a:lnTo>
                  <a:pt x="0" y="67080"/>
                </a:lnTo>
                <a:cubicBezTo>
                  <a:pt x="0" y="49290"/>
                  <a:pt x="7067" y="32227"/>
                  <a:pt x="19647" y="19647"/>
                </a:cubicBezTo>
                <a:cubicBezTo>
                  <a:pt x="32227" y="7067"/>
                  <a:pt x="49290" y="0"/>
                  <a:pt x="67080"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0"/>
          <p:cNvSpPr txBox="1"/>
          <p:nvPr/>
        </p:nvSpPr>
        <p:spPr>
          <a:xfrm>
            <a:off x="0" y="394010"/>
            <a:ext cx="18287999" cy="1320490"/>
          </a:xfrm>
          <a:prstGeom prst="rect">
            <a:avLst/>
          </a:prstGeom>
          <a:noFill/>
          <a:ln>
            <a:noFill/>
          </a:ln>
        </p:spPr>
        <p:txBody>
          <a:bodyPr anchorCtr="0" anchor="t" bIns="0" lIns="0" spcFirstLastPara="1" rIns="0" wrap="square" tIns="0">
            <a:spAutoFit/>
          </a:bodyPr>
          <a:lstStyle/>
          <a:p>
            <a:pPr indent="0" lvl="0" marL="0" marR="0" rtl="0" algn="ctr">
              <a:lnSpc>
                <a:spcPct val="83333"/>
              </a:lnSpc>
              <a:spcBef>
                <a:spcPts val="0"/>
              </a:spcBef>
              <a:spcAft>
                <a:spcPts val="0"/>
              </a:spcAft>
              <a:buNone/>
            </a:pPr>
            <a:r>
              <a:rPr b="1" lang="en-GB" sz="6000">
                <a:solidFill>
                  <a:schemeClr val="lt1"/>
                </a:solidFill>
                <a:latin typeface="Century Gothic"/>
                <a:ea typeface="Century Gothic"/>
                <a:cs typeface="Century Gothic"/>
                <a:sym typeface="Century Gothic"/>
              </a:rPr>
              <a:t>Children who are ADHD are lazy or not trying hard enough.</a:t>
            </a:r>
            <a:endParaRPr/>
          </a:p>
        </p:txBody>
      </p:sp>
      <p:sp>
        <p:nvSpPr>
          <p:cNvPr id="218" name="Google Shape;218;p10"/>
          <p:cNvSpPr/>
          <p:nvPr/>
        </p:nvSpPr>
        <p:spPr>
          <a:xfrm>
            <a:off x="12183125" y="2671790"/>
            <a:ext cx="5750296" cy="5954296"/>
          </a:xfrm>
          <a:custGeom>
            <a:rect b="b" l="l" r="r" t="t"/>
            <a:pathLst>
              <a:path extrusionOk="0" h="922476" w="890871">
                <a:moveTo>
                  <a:pt x="134635" y="0"/>
                </a:moveTo>
                <a:lnTo>
                  <a:pt x="756236" y="0"/>
                </a:lnTo>
                <a:cubicBezTo>
                  <a:pt x="791944" y="0"/>
                  <a:pt x="826189" y="14185"/>
                  <a:pt x="851438" y="39434"/>
                </a:cubicBezTo>
                <a:cubicBezTo>
                  <a:pt x="876687" y="64683"/>
                  <a:pt x="890871" y="98928"/>
                  <a:pt x="890871" y="134635"/>
                </a:cubicBezTo>
                <a:lnTo>
                  <a:pt x="890871" y="787841"/>
                </a:lnTo>
                <a:cubicBezTo>
                  <a:pt x="890871" y="823549"/>
                  <a:pt x="876687" y="857794"/>
                  <a:pt x="851438" y="883043"/>
                </a:cubicBezTo>
                <a:cubicBezTo>
                  <a:pt x="826189" y="908292"/>
                  <a:pt x="791944" y="922476"/>
                  <a:pt x="756236" y="922476"/>
                </a:cubicBezTo>
                <a:lnTo>
                  <a:pt x="134635" y="922476"/>
                </a:lnTo>
                <a:cubicBezTo>
                  <a:pt x="98928" y="922476"/>
                  <a:pt x="64683" y="908292"/>
                  <a:pt x="39434" y="883043"/>
                </a:cubicBezTo>
                <a:cubicBezTo>
                  <a:pt x="14185" y="857794"/>
                  <a:pt x="0" y="823549"/>
                  <a:pt x="0" y="787841"/>
                </a:cubicBezTo>
                <a:lnTo>
                  <a:pt x="0" y="134635"/>
                </a:lnTo>
                <a:cubicBezTo>
                  <a:pt x="0" y="98928"/>
                  <a:pt x="14185" y="64683"/>
                  <a:pt x="39434" y="39434"/>
                </a:cubicBezTo>
                <a:cubicBezTo>
                  <a:pt x="64683" y="14185"/>
                  <a:pt x="98928" y="0"/>
                  <a:pt x="134635"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10"/>
          <p:cNvSpPr txBox="1"/>
          <p:nvPr/>
        </p:nvSpPr>
        <p:spPr>
          <a:xfrm>
            <a:off x="2698818" y="2933700"/>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MYTH</a:t>
            </a:r>
            <a:endParaRPr/>
          </a:p>
        </p:txBody>
      </p:sp>
      <p:sp>
        <p:nvSpPr>
          <p:cNvPr id="220" name="Google Shape;220;p10"/>
          <p:cNvSpPr txBox="1"/>
          <p:nvPr/>
        </p:nvSpPr>
        <p:spPr>
          <a:xfrm>
            <a:off x="533400" y="4076416"/>
            <a:ext cx="11295146" cy="5262274"/>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2AC476"/>
                </a:solidFill>
                <a:latin typeface="Century Gothic"/>
                <a:ea typeface="Century Gothic"/>
                <a:cs typeface="Century Gothic"/>
                <a:sym typeface="Century Gothic"/>
              </a:rPr>
              <a:t>Children who are ADHD often struggle with focus. This is not lazy or rude but rather a challenge in managing their attention.</a:t>
            </a:r>
            <a:endParaRPr/>
          </a:p>
          <a:p>
            <a:pPr indent="0" lvl="0" marL="0" marR="0" rtl="0" algn="ctr">
              <a:lnSpc>
                <a:spcPct val="190909"/>
              </a:lnSpc>
              <a:spcBef>
                <a:spcPts val="0"/>
              </a:spcBef>
              <a:spcAft>
                <a:spcPts val="0"/>
              </a:spcAft>
              <a:buNone/>
            </a:pPr>
            <a:r>
              <a:rPr b="1" lang="en-GB" sz="4400">
                <a:solidFill>
                  <a:srgbClr val="CC007E"/>
                </a:solidFill>
                <a:latin typeface="Century Gothic"/>
                <a:ea typeface="Century Gothic"/>
                <a:cs typeface="Century Gothic"/>
                <a:sym typeface="Century Gothic"/>
              </a:rPr>
              <a:t>  </a:t>
            </a:r>
            <a:endParaRPr/>
          </a:p>
        </p:txBody>
      </p:sp>
      <p:sp>
        <p:nvSpPr>
          <p:cNvPr id="221" name="Google Shape;221;p10"/>
          <p:cNvSpPr/>
          <p:nvPr/>
        </p:nvSpPr>
        <p:spPr>
          <a:xfrm>
            <a:off x="12954000" y="3467100"/>
            <a:ext cx="4429471" cy="4311352"/>
          </a:xfrm>
          <a:custGeom>
            <a:rect b="b" l="l" r="r" t="t"/>
            <a:pathLst>
              <a:path extrusionOk="0" h="4311352" w="4429471">
                <a:moveTo>
                  <a:pt x="0" y="0"/>
                </a:moveTo>
                <a:lnTo>
                  <a:pt x="4429471" y="0"/>
                </a:lnTo>
                <a:lnTo>
                  <a:pt x="4429471" y="4311352"/>
                </a:lnTo>
                <a:lnTo>
                  <a:pt x="0" y="43113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222" name="Google Shape;222;p10"/>
          <p:cNvPicPr preferRelativeResize="0"/>
          <p:nvPr/>
        </p:nvPicPr>
        <p:blipFill rotWithShape="1">
          <a:blip r:embed="rId5">
            <a:alphaModFix/>
          </a:blip>
          <a:srcRect b="0" l="0" r="0" t="0"/>
          <a:stretch/>
        </p:blipFill>
        <p:spPr>
          <a:xfrm>
            <a:off x="14714612" y="8269260"/>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9B52B9"/>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1"/>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9B52B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1"/>
          <p:cNvSpPr txBox="1"/>
          <p:nvPr/>
        </p:nvSpPr>
        <p:spPr>
          <a:xfrm>
            <a:off x="1863989" y="561566"/>
            <a:ext cx="14560023"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FEFEFE"/>
                </a:solidFill>
                <a:latin typeface="Century Gothic"/>
                <a:ea typeface="Century Gothic"/>
                <a:cs typeface="Century Gothic"/>
                <a:sym typeface="Century Gothic"/>
              </a:rPr>
              <a:t>Autistic people cannot communicate</a:t>
            </a:r>
            <a:endParaRPr/>
          </a:p>
        </p:txBody>
      </p:sp>
      <p:sp>
        <p:nvSpPr>
          <p:cNvPr id="231" name="Google Shape;231;p11"/>
          <p:cNvSpPr/>
          <p:nvPr/>
        </p:nvSpPr>
        <p:spPr>
          <a:xfrm>
            <a:off x="381000" y="2693913"/>
            <a:ext cx="5887928" cy="5843683"/>
          </a:xfrm>
          <a:custGeom>
            <a:rect b="b" l="l" r="r" t="t"/>
            <a:pathLst>
              <a:path extrusionOk="0" h="905339" w="912194">
                <a:moveTo>
                  <a:pt x="131488" y="0"/>
                </a:moveTo>
                <a:lnTo>
                  <a:pt x="780706" y="0"/>
                </a:lnTo>
                <a:cubicBezTo>
                  <a:pt x="853325" y="0"/>
                  <a:pt x="912194" y="58869"/>
                  <a:pt x="912194" y="131488"/>
                </a:cubicBezTo>
                <a:lnTo>
                  <a:pt x="912194" y="773851"/>
                </a:lnTo>
                <a:cubicBezTo>
                  <a:pt x="912194" y="846470"/>
                  <a:pt x="853325" y="905339"/>
                  <a:pt x="780706" y="905339"/>
                </a:cubicBezTo>
                <a:lnTo>
                  <a:pt x="131488" y="905339"/>
                </a:lnTo>
                <a:cubicBezTo>
                  <a:pt x="58869" y="905339"/>
                  <a:pt x="0" y="846470"/>
                  <a:pt x="0" y="773851"/>
                </a:cubicBezTo>
                <a:lnTo>
                  <a:pt x="0" y="131488"/>
                </a:lnTo>
                <a:cubicBezTo>
                  <a:pt x="0" y="58869"/>
                  <a:pt x="58869" y="0"/>
                  <a:pt x="131488"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1"/>
          <p:cNvSpPr/>
          <p:nvPr/>
        </p:nvSpPr>
        <p:spPr>
          <a:xfrm>
            <a:off x="6629401" y="2728817"/>
            <a:ext cx="11438313" cy="5843683"/>
          </a:xfrm>
          <a:custGeom>
            <a:rect b="b" l="l" r="r" t="t"/>
            <a:pathLst>
              <a:path extrusionOk="0" h="905339" w="1772094">
                <a:moveTo>
                  <a:pt x="67684" y="0"/>
                </a:moveTo>
                <a:lnTo>
                  <a:pt x="1704410" y="0"/>
                </a:lnTo>
                <a:cubicBezTo>
                  <a:pt x="1722361" y="0"/>
                  <a:pt x="1739577" y="7131"/>
                  <a:pt x="1752270" y="19824"/>
                </a:cubicBezTo>
                <a:cubicBezTo>
                  <a:pt x="1764963" y="32517"/>
                  <a:pt x="1772094" y="49733"/>
                  <a:pt x="1772094" y="67684"/>
                </a:cubicBezTo>
                <a:lnTo>
                  <a:pt x="1772094" y="837655"/>
                </a:lnTo>
                <a:cubicBezTo>
                  <a:pt x="1772094" y="875036"/>
                  <a:pt x="1741791" y="905339"/>
                  <a:pt x="1704410" y="905339"/>
                </a:cubicBezTo>
                <a:lnTo>
                  <a:pt x="67684" y="905339"/>
                </a:lnTo>
                <a:cubicBezTo>
                  <a:pt x="30303" y="905339"/>
                  <a:pt x="0" y="875036"/>
                  <a:pt x="0" y="837655"/>
                </a:cubicBezTo>
                <a:lnTo>
                  <a:pt x="0" y="67684"/>
                </a:lnTo>
                <a:cubicBezTo>
                  <a:pt x="0" y="30303"/>
                  <a:pt x="30303" y="0"/>
                  <a:pt x="67684"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1"/>
          <p:cNvSpPr txBox="1"/>
          <p:nvPr/>
        </p:nvSpPr>
        <p:spPr>
          <a:xfrm>
            <a:off x="8655783" y="2781300"/>
            <a:ext cx="6865054"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MYTH</a:t>
            </a:r>
            <a:endParaRPr/>
          </a:p>
        </p:txBody>
      </p:sp>
      <p:sp>
        <p:nvSpPr>
          <p:cNvPr id="234" name="Google Shape;234;p11"/>
          <p:cNvSpPr txBox="1"/>
          <p:nvPr/>
        </p:nvSpPr>
        <p:spPr>
          <a:xfrm>
            <a:off x="6629400" y="3848100"/>
            <a:ext cx="11468445" cy="4185056"/>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9B52B9"/>
                </a:solidFill>
                <a:latin typeface="Century Gothic"/>
                <a:ea typeface="Century Gothic"/>
                <a:cs typeface="Century Gothic"/>
                <a:sym typeface="Century Gothic"/>
              </a:rPr>
              <a:t>Most Autistic people communicate verbally.  Some may communicate in different ways, eg writing, using pictures, signing or whispering.</a:t>
            </a:r>
            <a:endParaRPr/>
          </a:p>
        </p:txBody>
      </p:sp>
      <p:sp>
        <p:nvSpPr>
          <p:cNvPr id="235" name="Google Shape;235;p11"/>
          <p:cNvSpPr/>
          <p:nvPr/>
        </p:nvSpPr>
        <p:spPr>
          <a:xfrm>
            <a:off x="1344720" y="3543300"/>
            <a:ext cx="4217880" cy="3880450"/>
          </a:xfrm>
          <a:custGeom>
            <a:rect b="b" l="l" r="r" t="t"/>
            <a:pathLst>
              <a:path extrusionOk="0" h="3880450" w="4217880">
                <a:moveTo>
                  <a:pt x="0" y="0"/>
                </a:moveTo>
                <a:lnTo>
                  <a:pt x="4217881" y="0"/>
                </a:lnTo>
                <a:lnTo>
                  <a:pt x="4217881" y="3880450"/>
                </a:lnTo>
                <a:lnTo>
                  <a:pt x="0" y="388045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236" name="Google Shape;236;p11"/>
          <p:cNvPicPr preferRelativeResize="0"/>
          <p:nvPr/>
        </p:nvPicPr>
        <p:blipFill rotWithShape="1">
          <a:blip r:embed="rId5">
            <a:alphaModFix/>
          </a:blip>
          <a:srcRect b="0" l="0" r="0" t="0"/>
          <a:stretch/>
        </p:blipFill>
        <p:spPr>
          <a:xfrm>
            <a:off x="1143000" y="8230406"/>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2"/>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2AC476"/>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2"/>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2AC47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12"/>
          <p:cNvSpPr txBox="1"/>
          <p:nvPr/>
        </p:nvSpPr>
        <p:spPr>
          <a:xfrm>
            <a:off x="0" y="555799"/>
            <a:ext cx="18287999"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FEFEFE"/>
                </a:solidFill>
                <a:latin typeface="Century Gothic"/>
                <a:ea typeface="Century Gothic"/>
                <a:cs typeface="Century Gothic"/>
                <a:sym typeface="Century Gothic"/>
              </a:rPr>
              <a:t>All ADHD people need medication</a:t>
            </a:r>
            <a:endParaRPr/>
          </a:p>
        </p:txBody>
      </p:sp>
      <p:sp>
        <p:nvSpPr>
          <p:cNvPr id="245" name="Google Shape;245;p12"/>
          <p:cNvSpPr/>
          <p:nvPr/>
        </p:nvSpPr>
        <p:spPr>
          <a:xfrm>
            <a:off x="6365748" y="2671790"/>
            <a:ext cx="11541252" cy="5954296"/>
          </a:xfrm>
          <a:custGeom>
            <a:rect b="b" l="l" r="r" t="t"/>
            <a:pathLst>
              <a:path extrusionOk="0" h="922476" w="1788042">
                <a:moveTo>
                  <a:pt x="67080" y="0"/>
                </a:moveTo>
                <a:lnTo>
                  <a:pt x="1720962" y="0"/>
                </a:lnTo>
                <a:cubicBezTo>
                  <a:pt x="1738752" y="0"/>
                  <a:pt x="1755815" y="7067"/>
                  <a:pt x="1768395" y="19647"/>
                </a:cubicBezTo>
                <a:cubicBezTo>
                  <a:pt x="1780975" y="32227"/>
                  <a:pt x="1788042" y="49290"/>
                  <a:pt x="1788042" y="67080"/>
                </a:cubicBezTo>
                <a:lnTo>
                  <a:pt x="1788042" y="855396"/>
                </a:lnTo>
                <a:cubicBezTo>
                  <a:pt x="1788042" y="892443"/>
                  <a:pt x="1758009" y="922476"/>
                  <a:pt x="1720962" y="922476"/>
                </a:cubicBezTo>
                <a:lnTo>
                  <a:pt x="67080" y="922476"/>
                </a:lnTo>
                <a:cubicBezTo>
                  <a:pt x="49290" y="922476"/>
                  <a:pt x="32227" y="915409"/>
                  <a:pt x="19647" y="902829"/>
                </a:cubicBezTo>
                <a:cubicBezTo>
                  <a:pt x="7067" y="890249"/>
                  <a:pt x="0" y="873187"/>
                  <a:pt x="0" y="855396"/>
                </a:cubicBezTo>
                <a:lnTo>
                  <a:pt x="0" y="67080"/>
                </a:lnTo>
                <a:cubicBezTo>
                  <a:pt x="0" y="49290"/>
                  <a:pt x="7067" y="32227"/>
                  <a:pt x="19647" y="19647"/>
                </a:cubicBezTo>
                <a:cubicBezTo>
                  <a:pt x="32227" y="7067"/>
                  <a:pt x="49290" y="0"/>
                  <a:pt x="67080"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2"/>
          <p:cNvSpPr txBox="1"/>
          <p:nvPr/>
        </p:nvSpPr>
        <p:spPr>
          <a:xfrm>
            <a:off x="8703847" y="2933700"/>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MYTH</a:t>
            </a:r>
            <a:endParaRPr/>
          </a:p>
        </p:txBody>
      </p:sp>
      <p:sp>
        <p:nvSpPr>
          <p:cNvPr id="247" name="Google Shape;247;p12"/>
          <p:cNvSpPr txBox="1"/>
          <p:nvPr/>
        </p:nvSpPr>
        <p:spPr>
          <a:xfrm>
            <a:off x="6538429" y="4000500"/>
            <a:ext cx="11295146" cy="4185056"/>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2AC476"/>
                </a:solidFill>
                <a:latin typeface="Century Gothic"/>
                <a:ea typeface="Century Gothic"/>
                <a:cs typeface="Century Gothic"/>
                <a:sym typeface="Century Gothic"/>
              </a:rPr>
              <a:t>While medication can help some people, there are also other things that can help such as lifestyle changes and support from family, friends and teachers.</a:t>
            </a:r>
            <a:endParaRPr/>
          </a:p>
        </p:txBody>
      </p:sp>
      <p:sp>
        <p:nvSpPr>
          <p:cNvPr id="248" name="Google Shape;248;p12"/>
          <p:cNvSpPr/>
          <p:nvPr/>
        </p:nvSpPr>
        <p:spPr>
          <a:xfrm>
            <a:off x="381000" y="2671790"/>
            <a:ext cx="5750296" cy="5954296"/>
          </a:xfrm>
          <a:custGeom>
            <a:rect b="b" l="l" r="r" t="t"/>
            <a:pathLst>
              <a:path extrusionOk="0" h="922476" w="890871">
                <a:moveTo>
                  <a:pt x="134635" y="0"/>
                </a:moveTo>
                <a:lnTo>
                  <a:pt x="756236" y="0"/>
                </a:lnTo>
                <a:cubicBezTo>
                  <a:pt x="791944" y="0"/>
                  <a:pt x="826189" y="14185"/>
                  <a:pt x="851438" y="39434"/>
                </a:cubicBezTo>
                <a:cubicBezTo>
                  <a:pt x="876687" y="64683"/>
                  <a:pt x="890871" y="98928"/>
                  <a:pt x="890871" y="134635"/>
                </a:cubicBezTo>
                <a:lnTo>
                  <a:pt x="890871" y="787841"/>
                </a:lnTo>
                <a:cubicBezTo>
                  <a:pt x="890871" y="823549"/>
                  <a:pt x="876687" y="857794"/>
                  <a:pt x="851438" y="883043"/>
                </a:cubicBezTo>
                <a:cubicBezTo>
                  <a:pt x="826189" y="908292"/>
                  <a:pt x="791944" y="922476"/>
                  <a:pt x="756236" y="922476"/>
                </a:cubicBezTo>
                <a:lnTo>
                  <a:pt x="134635" y="922476"/>
                </a:lnTo>
                <a:cubicBezTo>
                  <a:pt x="98928" y="922476"/>
                  <a:pt x="64683" y="908292"/>
                  <a:pt x="39434" y="883043"/>
                </a:cubicBezTo>
                <a:cubicBezTo>
                  <a:pt x="14185" y="857794"/>
                  <a:pt x="0" y="823549"/>
                  <a:pt x="0" y="787841"/>
                </a:cubicBezTo>
                <a:lnTo>
                  <a:pt x="0" y="134635"/>
                </a:lnTo>
                <a:cubicBezTo>
                  <a:pt x="0" y="98928"/>
                  <a:pt x="14185" y="64683"/>
                  <a:pt x="39434" y="39434"/>
                </a:cubicBezTo>
                <a:cubicBezTo>
                  <a:pt x="64683" y="14185"/>
                  <a:pt x="98928" y="0"/>
                  <a:pt x="134635"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2"/>
          <p:cNvSpPr/>
          <p:nvPr/>
        </p:nvSpPr>
        <p:spPr>
          <a:xfrm>
            <a:off x="1211244" y="3596553"/>
            <a:ext cx="3970356" cy="3909147"/>
          </a:xfrm>
          <a:custGeom>
            <a:rect b="b" l="l" r="r" t="t"/>
            <a:pathLst>
              <a:path extrusionOk="0" h="3909147" w="3970356">
                <a:moveTo>
                  <a:pt x="0" y="0"/>
                </a:moveTo>
                <a:lnTo>
                  <a:pt x="3970356" y="0"/>
                </a:lnTo>
                <a:lnTo>
                  <a:pt x="3970356" y="3909147"/>
                </a:lnTo>
                <a:lnTo>
                  <a:pt x="0" y="390914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250" name="Google Shape;250;p12"/>
          <p:cNvPicPr preferRelativeResize="0"/>
          <p:nvPr/>
        </p:nvPicPr>
        <p:blipFill rotWithShape="1">
          <a:blip r:embed="rId5">
            <a:alphaModFix/>
          </a:blip>
          <a:srcRect b="0" l="0" r="0" t="0"/>
          <a:stretch/>
        </p:blipFill>
        <p:spPr>
          <a:xfrm>
            <a:off x="530488" y="8267905"/>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3"/>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9B52B9"/>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13"/>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9B52B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3"/>
          <p:cNvSpPr/>
          <p:nvPr/>
        </p:nvSpPr>
        <p:spPr>
          <a:xfrm>
            <a:off x="404964" y="2728817"/>
            <a:ext cx="11438313" cy="5843683"/>
          </a:xfrm>
          <a:custGeom>
            <a:rect b="b" l="l" r="r" t="t"/>
            <a:pathLst>
              <a:path extrusionOk="0" h="905339" w="1772094">
                <a:moveTo>
                  <a:pt x="67684" y="0"/>
                </a:moveTo>
                <a:lnTo>
                  <a:pt x="1704410" y="0"/>
                </a:lnTo>
                <a:cubicBezTo>
                  <a:pt x="1722361" y="0"/>
                  <a:pt x="1739577" y="7131"/>
                  <a:pt x="1752270" y="19824"/>
                </a:cubicBezTo>
                <a:cubicBezTo>
                  <a:pt x="1764963" y="32517"/>
                  <a:pt x="1772094" y="49733"/>
                  <a:pt x="1772094" y="67684"/>
                </a:cubicBezTo>
                <a:lnTo>
                  <a:pt x="1772094" y="837655"/>
                </a:lnTo>
                <a:cubicBezTo>
                  <a:pt x="1772094" y="875036"/>
                  <a:pt x="1741791" y="905339"/>
                  <a:pt x="1704410" y="905339"/>
                </a:cubicBezTo>
                <a:lnTo>
                  <a:pt x="67684" y="905339"/>
                </a:lnTo>
                <a:cubicBezTo>
                  <a:pt x="30303" y="905339"/>
                  <a:pt x="0" y="875036"/>
                  <a:pt x="0" y="837655"/>
                </a:cubicBezTo>
                <a:lnTo>
                  <a:pt x="0" y="67684"/>
                </a:lnTo>
                <a:cubicBezTo>
                  <a:pt x="0" y="30303"/>
                  <a:pt x="30303" y="0"/>
                  <a:pt x="67684"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3"/>
          <p:cNvSpPr txBox="1"/>
          <p:nvPr/>
        </p:nvSpPr>
        <p:spPr>
          <a:xfrm>
            <a:off x="0" y="190500"/>
            <a:ext cx="18287999" cy="2083519"/>
          </a:xfrm>
          <a:prstGeom prst="rect">
            <a:avLst/>
          </a:prstGeom>
          <a:solidFill>
            <a:srgbClr val="9B52B9"/>
          </a:solid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chemeClr val="lt1"/>
                </a:solidFill>
                <a:latin typeface="Century Gothic"/>
                <a:ea typeface="Century Gothic"/>
                <a:cs typeface="Century Gothic"/>
                <a:sym typeface="Century Gothic"/>
              </a:rPr>
              <a:t>Many Autistic people have strengths in a certain subject.</a:t>
            </a:r>
            <a:endParaRPr b="1" sz="6000">
              <a:solidFill>
                <a:srgbClr val="FEFEFE"/>
              </a:solidFill>
              <a:latin typeface="Century Gothic"/>
              <a:ea typeface="Century Gothic"/>
              <a:cs typeface="Century Gothic"/>
              <a:sym typeface="Century Gothic"/>
            </a:endParaRPr>
          </a:p>
        </p:txBody>
      </p:sp>
      <p:sp>
        <p:nvSpPr>
          <p:cNvPr id="260" name="Google Shape;260;p13"/>
          <p:cNvSpPr txBox="1"/>
          <p:nvPr/>
        </p:nvSpPr>
        <p:spPr>
          <a:xfrm>
            <a:off x="2431346" y="3009900"/>
            <a:ext cx="6865054"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TRUTH</a:t>
            </a:r>
            <a:endParaRPr/>
          </a:p>
        </p:txBody>
      </p:sp>
      <p:sp>
        <p:nvSpPr>
          <p:cNvPr id="261" name="Google Shape;261;p13"/>
          <p:cNvSpPr/>
          <p:nvPr/>
        </p:nvSpPr>
        <p:spPr>
          <a:xfrm>
            <a:off x="12111861" y="2693913"/>
            <a:ext cx="5887928" cy="5843683"/>
          </a:xfrm>
          <a:custGeom>
            <a:rect b="b" l="l" r="r" t="t"/>
            <a:pathLst>
              <a:path extrusionOk="0" h="905339" w="912194">
                <a:moveTo>
                  <a:pt x="131488" y="0"/>
                </a:moveTo>
                <a:lnTo>
                  <a:pt x="780706" y="0"/>
                </a:lnTo>
                <a:cubicBezTo>
                  <a:pt x="853325" y="0"/>
                  <a:pt x="912194" y="58869"/>
                  <a:pt x="912194" y="131488"/>
                </a:cubicBezTo>
                <a:lnTo>
                  <a:pt x="912194" y="773851"/>
                </a:lnTo>
                <a:cubicBezTo>
                  <a:pt x="912194" y="846470"/>
                  <a:pt x="853325" y="905339"/>
                  <a:pt x="780706" y="905339"/>
                </a:cubicBezTo>
                <a:lnTo>
                  <a:pt x="131488" y="905339"/>
                </a:lnTo>
                <a:cubicBezTo>
                  <a:pt x="58869" y="905339"/>
                  <a:pt x="0" y="846470"/>
                  <a:pt x="0" y="773851"/>
                </a:cubicBezTo>
                <a:lnTo>
                  <a:pt x="0" y="131488"/>
                </a:lnTo>
                <a:cubicBezTo>
                  <a:pt x="0" y="58869"/>
                  <a:pt x="58869" y="0"/>
                  <a:pt x="131488"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3"/>
          <p:cNvSpPr txBox="1"/>
          <p:nvPr/>
        </p:nvSpPr>
        <p:spPr>
          <a:xfrm>
            <a:off x="404963" y="4789280"/>
            <a:ext cx="11468445" cy="3107838"/>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9B52B9"/>
                </a:solidFill>
                <a:latin typeface="Century Gothic"/>
                <a:ea typeface="Century Gothic"/>
                <a:cs typeface="Century Gothic"/>
                <a:sym typeface="Century Gothic"/>
              </a:rPr>
              <a:t>Everyone, whether Autistic or not, has strengths and can be brilliant in specific areas. </a:t>
            </a:r>
            <a:endParaRPr/>
          </a:p>
        </p:txBody>
      </p:sp>
      <p:sp>
        <p:nvSpPr>
          <p:cNvPr id="263" name="Google Shape;263;p13"/>
          <p:cNvSpPr/>
          <p:nvPr/>
        </p:nvSpPr>
        <p:spPr>
          <a:xfrm>
            <a:off x="13106400" y="3390899"/>
            <a:ext cx="3962400" cy="4191001"/>
          </a:xfrm>
          <a:custGeom>
            <a:rect b="b" l="l" r="r" t="t"/>
            <a:pathLst>
              <a:path extrusionOk="0" h="4027777" w="3408506">
                <a:moveTo>
                  <a:pt x="0" y="0"/>
                </a:moveTo>
                <a:lnTo>
                  <a:pt x="3408507" y="0"/>
                </a:lnTo>
                <a:lnTo>
                  <a:pt x="3408507" y="4027777"/>
                </a:lnTo>
                <a:lnTo>
                  <a:pt x="0" y="402777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264" name="Google Shape;264;p13"/>
          <p:cNvPicPr preferRelativeResize="0"/>
          <p:nvPr/>
        </p:nvPicPr>
        <p:blipFill rotWithShape="1">
          <a:blip r:embed="rId5">
            <a:alphaModFix/>
          </a:blip>
          <a:srcRect b="0" l="0" r="0" t="0"/>
          <a:stretch/>
        </p:blipFill>
        <p:spPr>
          <a:xfrm>
            <a:off x="14859000" y="8188216"/>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4"/>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2AC476"/>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4"/>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2AC47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4"/>
          <p:cNvSpPr/>
          <p:nvPr/>
        </p:nvSpPr>
        <p:spPr>
          <a:xfrm>
            <a:off x="360719" y="2671790"/>
            <a:ext cx="11541252" cy="5954296"/>
          </a:xfrm>
          <a:custGeom>
            <a:rect b="b" l="l" r="r" t="t"/>
            <a:pathLst>
              <a:path extrusionOk="0" h="922476" w="1788042">
                <a:moveTo>
                  <a:pt x="67080" y="0"/>
                </a:moveTo>
                <a:lnTo>
                  <a:pt x="1720962" y="0"/>
                </a:lnTo>
                <a:cubicBezTo>
                  <a:pt x="1738752" y="0"/>
                  <a:pt x="1755815" y="7067"/>
                  <a:pt x="1768395" y="19647"/>
                </a:cubicBezTo>
                <a:cubicBezTo>
                  <a:pt x="1780975" y="32227"/>
                  <a:pt x="1788042" y="49290"/>
                  <a:pt x="1788042" y="67080"/>
                </a:cubicBezTo>
                <a:lnTo>
                  <a:pt x="1788042" y="855396"/>
                </a:lnTo>
                <a:cubicBezTo>
                  <a:pt x="1788042" y="892443"/>
                  <a:pt x="1758009" y="922476"/>
                  <a:pt x="1720962" y="922476"/>
                </a:cubicBezTo>
                <a:lnTo>
                  <a:pt x="67080" y="922476"/>
                </a:lnTo>
                <a:cubicBezTo>
                  <a:pt x="49290" y="922476"/>
                  <a:pt x="32227" y="915409"/>
                  <a:pt x="19647" y="902829"/>
                </a:cubicBezTo>
                <a:cubicBezTo>
                  <a:pt x="7067" y="890249"/>
                  <a:pt x="0" y="873187"/>
                  <a:pt x="0" y="855396"/>
                </a:cubicBezTo>
                <a:lnTo>
                  <a:pt x="0" y="67080"/>
                </a:lnTo>
                <a:cubicBezTo>
                  <a:pt x="0" y="49290"/>
                  <a:pt x="7067" y="32227"/>
                  <a:pt x="19647" y="19647"/>
                </a:cubicBezTo>
                <a:cubicBezTo>
                  <a:pt x="32227" y="7067"/>
                  <a:pt x="49290" y="0"/>
                  <a:pt x="67080"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4"/>
          <p:cNvSpPr txBox="1"/>
          <p:nvPr/>
        </p:nvSpPr>
        <p:spPr>
          <a:xfrm>
            <a:off x="180360" y="729542"/>
            <a:ext cx="17927280" cy="1320490"/>
          </a:xfrm>
          <a:prstGeom prst="rect">
            <a:avLst/>
          </a:prstGeom>
          <a:solidFill>
            <a:srgbClr val="2AC476"/>
          </a:solidFill>
          <a:ln>
            <a:noFill/>
          </a:ln>
        </p:spPr>
        <p:txBody>
          <a:bodyPr anchorCtr="0" anchor="t" bIns="0" lIns="0" spcFirstLastPara="1" rIns="0" wrap="square" tIns="0">
            <a:spAutoFit/>
          </a:bodyPr>
          <a:lstStyle/>
          <a:p>
            <a:pPr indent="0" lvl="0" marL="0" marR="0" rtl="0" algn="ctr">
              <a:lnSpc>
                <a:spcPct val="83333"/>
              </a:lnSpc>
              <a:spcBef>
                <a:spcPts val="0"/>
              </a:spcBef>
              <a:spcAft>
                <a:spcPts val="0"/>
              </a:spcAft>
              <a:buNone/>
            </a:pPr>
            <a:r>
              <a:rPr b="1" lang="en-GB" sz="6000">
                <a:solidFill>
                  <a:schemeClr val="lt1"/>
                </a:solidFill>
                <a:latin typeface="Century Gothic"/>
                <a:ea typeface="Century Gothic"/>
                <a:cs typeface="Century Gothic"/>
                <a:sym typeface="Century Gothic"/>
              </a:rPr>
              <a:t>Being ADHD means you are always hyperactive.</a:t>
            </a:r>
            <a:endParaRPr/>
          </a:p>
          <a:p>
            <a:pPr indent="0" lvl="0" marL="0" marR="0" rtl="0" algn="ctr">
              <a:lnSpc>
                <a:spcPct val="83333"/>
              </a:lnSpc>
              <a:spcBef>
                <a:spcPts val="0"/>
              </a:spcBef>
              <a:spcAft>
                <a:spcPts val="0"/>
              </a:spcAft>
              <a:buNone/>
            </a:pPr>
            <a:r>
              <a:rPr b="1" lang="en-GB" sz="6000">
                <a:solidFill>
                  <a:schemeClr val="lt1"/>
                </a:solidFill>
                <a:latin typeface="Century Gothic"/>
                <a:ea typeface="Century Gothic"/>
                <a:cs typeface="Century Gothic"/>
                <a:sym typeface="Century Gothic"/>
              </a:rPr>
              <a:t> </a:t>
            </a:r>
            <a:endParaRPr/>
          </a:p>
        </p:txBody>
      </p:sp>
      <p:sp>
        <p:nvSpPr>
          <p:cNvPr id="274" name="Google Shape;274;p14"/>
          <p:cNvSpPr/>
          <p:nvPr/>
        </p:nvSpPr>
        <p:spPr>
          <a:xfrm>
            <a:off x="12183125" y="2671790"/>
            <a:ext cx="5750296" cy="5954296"/>
          </a:xfrm>
          <a:custGeom>
            <a:rect b="b" l="l" r="r" t="t"/>
            <a:pathLst>
              <a:path extrusionOk="0" h="922476" w="890871">
                <a:moveTo>
                  <a:pt x="134635" y="0"/>
                </a:moveTo>
                <a:lnTo>
                  <a:pt x="756236" y="0"/>
                </a:lnTo>
                <a:cubicBezTo>
                  <a:pt x="791944" y="0"/>
                  <a:pt x="826189" y="14185"/>
                  <a:pt x="851438" y="39434"/>
                </a:cubicBezTo>
                <a:cubicBezTo>
                  <a:pt x="876687" y="64683"/>
                  <a:pt x="890871" y="98928"/>
                  <a:pt x="890871" y="134635"/>
                </a:cubicBezTo>
                <a:lnTo>
                  <a:pt x="890871" y="787841"/>
                </a:lnTo>
                <a:cubicBezTo>
                  <a:pt x="890871" y="823549"/>
                  <a:pt x="876687" y="857794"/>
                  <a:pt x="851438" y="883043"/>
                </a:cubicBezTo>
                <a:cubicBezTo>
                  <a:pt x="826189" y="908292"/>
                  <a:pt x="791944" y="922476"/>
                  <a:pt x="756236" y="922476"/>
                </a:cubicBezTo>
                <a:lnTo>
                  <a:pt x="134635" y="922476"/>
                </a:lnTo>
                <a:cubicBezTo>
                  <a:pt x="98928" y="922476"/>
                  <a:pt x="64683" y="908292"/>
                  <a:pt x="39434" y="883043"/>
                </a:cubicBezTo>
                <a:cubicBezTo>
                  <a:pt x="14185" y="857794"/>
                  <a:pt x="0" y="823549"/>
                  <a:pt x="0" y="787841"/>
                </a:cubicBezTo>
                <a:lnTo>
                  <a:pt x="0" y="134635"/>
                </a:lnTo>
                <a:cubicBezTo>
                  <a:pt x="0" y="98928"/>
                  <a:pt x="14185" y="64683"/>
                  <a:pt x="39434" y="39434"/>
                </a:cubicBezTo>
                <a:cubicBezTo>
                  <a:pt x="64683" y="14185"/>
                  <a:pt x="98928" y="0"/>
                  <a:pt x="134635"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4"/>
          <p:cNvSpPr txBox="1"/>
          <p:nvPr/>
        </p:nvSpPr>
        <p:spPr>
          <a:xfrm>
            <a:off x="2698818" y="2628900"/>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MYTH</a:t>
            </a:r>
            <a:endParaRPr/>
          </a:p>
        </p:txBody>
      </p:sp>
      <p:sp>
        <p:nvSpPr>
          <p:cNvPr id="276" name="Google Shape;276;p14"/>
          <p:cNvSpPr txBox="1"/>
          <p:nvPr/>
        </p:nvSpPr>
        <p:spPr>
          <a:xfrm>
            <a:off x="533400" y="3467100"/>
            <a:ext cx="11295146" cy="5262274"/>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2AC476"/>
                </a:solidFill>
                <a:latin typeface="Century Gothic"/>
                <a:ea typeface="Century Gothic"/>
                <a:cs typeface="Century Gothic"/>
                <a:sym typeface="Century Gothic"/>
              </a:rPr>
              <a:t>Some people may be hyperactive.   Others may appear quiet and withdrawn but may be experiencing hyperactivity in ways we can not see, like a really busy brain  </a:t>
            </a:r>
            <a:endParaRPr/>
          </a:p>
        </p:txBody>
      </p:sp>
      <p:sp>
        <p:nvSpPr>
          <p:cNvPr id="277" name="Google Shape;277;p14"/>
          <p:cNvSpPr/>
          <p:nvPr/>
        </p:nvSpPr>
        <p:spPr>
          <a:xfrm>
            <a:off x="13122764" y="4076700"/>
            <a:ext cx="4098436" cy="3543909"/>
          </a:xfrm>
          <a:custGeom>
            <a:rect b="b" l="l" r="r" t="t"/>
            <a:pathLst>
              <a:path extrusionOk="0" h="2374057" w="2864624">
                <a:moveTo>
                  <a:pt x="0" y="0"/>
                </a:moveTo>
                <a:lnTo>
                  <a:pt x="2864623" y="0"/>
                </a:lnTo>
                <a:lnTo>
                  <a:pt x="2864623" y="2374057"/>
                </a:lnTo>
                <a:lnTo>
                  <a:pt x="0" y="237405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278" name="Google Shape;278;p14"/>
          <p:cNvPicPr preferRelativeResize="0"/>
          <p:nvPr/>
        </p:nvPicPr>
        <p:blipFill rotWithShape="1">
          <a:blip r:embed="rId5">
            <a:alphaModFix/>
          </a:blip>
          <a:srcRect b="0" l="0" r="0" t="0"/>
          <a:stretch/>
        </p:blipFill>
        <p:spPr>
          <a:xfrm>
            <a:off x="14706600" y="8192081"/>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5"/>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9B52B9"/>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5"/>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9B52B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5"/>
          <p:cNvSpPr txBox="1"/>
          <p:nvPr/>
        </p:nvSpPr>
        <p:spPr>
          <a:xfrm>
            <a:off x="1863989" y="561566"/>
            <a:ext cx="14560023"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FEFEFE"/>
                </a:solidFill>
                <a:latin typeface="Century Gothic"/>
                <a:ea typeface="Century Gothic"/>
                <a:cs typeface="Century Gothic"/>
                <a:sym typeface="Century Gothic"/>
              </a:rPr>
              <a:t>Autistic and ADHD brains are rare</a:t>
            </a:r>
            <a:endParaRPr/>
          </a:p>
        </p:txBody>
      </p:sp>
      <p:sp>
        <p:nvSpPr>
          <p:cNvPr id="287" name="Google Shape;287;p15"/>
          <p:cNvSpPr/>
          <p:nvPr/>
        </p:nvSpPr>
        <p:spPr>
          <a:xfrm>
            <a:off x="381000" y="2693913"/>
            <a:ext cx="5887928" cy="5843683"/>
          </a:xfrm>
          <a:custGeom>
            <a:rect b="b" l="l" r="r" t="t"/>
            <a:pathLst>
              <a:path extrusionOk="0" h="905339" w="912194">
                <a:moveTo>
                  <a:pt x="131488" y="0"/>
                </a:moveTo>
                <a:lnTo>
                  <a:pt x="780706" y="0"/>
                </a:lnTo>
                <a:cubicBezTo>
                  <a:pt x="853325" y="0"/>
                  <a:pt x="912194" y="58869"/>
                  <a:pt x="912194" y="131488"/>
                </a:cubicBezTo>
                <a:lnTo>
                  <a:pt x="912194" y="773851"/>
                </a:lnTo>
                <a:cubicBezTo>
                  <a:pt x="912194" y="846470"/>
                  <a:pt x="853325" y="905339"/>
                  <a:pt x="780706" y="905339"/>
                </a:cubicBezTo>
                <a:lnTo>
                  <a:pt x="131488" y="905339"/>
                </a:lnTo>
                <a:cubicBezTo>
                  <a:pt x="58869" y="905339"/>
                  <a:pt x="0" y="846470"/>
                  <a:pt x="0" y="773851"/>
                </a:cubicBezTo>
                <a:lnTo>
                  <a:pt x="0" y="131488"/>
                </a:lnTo>
                <a:cubicBezTo>
                  <a:pt x="0" y="58869"/>
                  <a:pt x="58869" y="0"/>
                  <a:pt x="131488"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5"/>
          <p:cNvSpPr/>
          <p:nvPr/>
        </p:nvSpPr>
        <p:spPr>
          <a:xfrm>
            <a:off x="6629401" y="2728817"/>
            <a:ext cx="11438313" cy="5843683"/>
          </a:xfrm>
          <a:custGeom>
            <a:rect b="b" l="l" r="r" t="t"/>
            <a:pathLst>
              <a:path extrusionOk="0" h="905339" w="1772094">
                <a:moveTo>
                  <a:pt x="67684" y="0"/>
                </a:moveTo>
                <a:lnTo>
                  <a:pt x="1704410" y="0"/>
                </a:lnTo>
                <a:cubicBezTo>
                  <a:pt x="1722361" y="0"/>
                  <a:pt x="1739577" y="7131"/>
                  <a:pt x="1752270" y="19824"/>
                </a:cubicBezTo>
                <a:cubicBezTo>
                  <a:pt x="1764963" y="32517"/>
                  <a:pt x="1772094" y="49733"/>
                  <a:pt x="1772094" y="67684"/>
                </a:cubicBezTo>
                <a:lnTo>
                  <a:pt x="1772094" y="837655"/>
                </a:lnTo>
                <a:cubicBezTo>
                  <a:pt x="1772094" y="875036"/>
                  <a:pt x="1741791" y="905339"/>
                  <a:pt x="1704410" y="905339"/>
                </a:cubicBezTo>
                <a:lnTo>
                  <a:pt x="67684" y="905339"/>
                </a:lnTo>
                <a:cubicBezTo>
                  <a:pt x="30303" y="905339"/>
                  <a:pt x="0" y="875036"/>
                  <a:pt x="0" y="837655"/>
                </a:cubicBezTo>
                <a:lnTo>
                  <a:pt x="0" y="67684"/>
                </a:lnTo>
                <a:cubicBezTo>
                  <a:pt x="0" y="30303"/>
                  <a:pt x="30303" y="0"/>
                  <a:pt x="67684"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5"/>
          <p:cNvSpPr txBox="1"/>
          <p:nvPr/>
        </p:nvSpPr>
        <p:spPr>
          <a:xfrm>
            <a:off x="8655783" y="2628900"/>
            <a:ext cx="6865054"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MYTH</a:t>
            </a:r>
            <a:endParaRPr/>
          </a:p>
        </p:txBody>
      </p:sp>
      <p:sp>
        <p:nvSpPr>
          <p:cNvPr id="290" name="Google Shape;290;p15"/>
          <p:cNvSpPr txBox="1"/>
          <p:nvPr/>
        </p:nvSpPr>
        <p:spPr>
          <a:xfrm>
            <a:off x="6629400" y="3390900"/>
            <a:ext cx="11468445" cy="5262274"/>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9B52B9"/>
                </a:solidFill>
                <a:latin typeface="Century Gothic"/>
                <a:ea typeface="Century Gothic"/>
                <a:cs typeface="Century Gothic"/>
                <a:sym typeface="Century Gothic"/>
              </a:rPr>
              <a:t>100 years ago people thought Autism and ADHD were rare.  We now know that there lots of Autistic and ADHD people in the world. We are still learning how common it really is.</a:t>
            </a:r>
            <a:endParaRPr/>
          </a:p>
        </p:txBody>
      </p:sp>
      <p:sp>
        <p:nvSpPr>
          <p:cNvPr id="291" name="Google Shape;291;p15"/>
          <p:cNvSpPr/>
          <p:nvPr/>
        </p:nvSpPr>
        <p:spPr>
          <a:xfrm>
            <a:off x="1143000" y="3499148"/>
            <a:ext cx="4429471" cy="4311352"/>
          </a:xfrm>
          <a:custGeom>
            <a:rect b="b" l="l" r="r" t="t"/>
            <a:pathLst>
              <a:path extrusionOk="0" h="4311352" w="4429471">
                <a:moveTo>
                  <a:pt x="0" y="0"/>
                </a:moveTo>
                <a:lnTo>
                  <a:pt x="4429471" y="0"/>
                </a:lnTo>
                <a:lnTo>
                  <a:pt x="4429471" y="4311352"/>
                </a:lnTo>
                <a:lnTo>
                  <a:pt x="0" y="43113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292" name="Google Shape;292;p15"/>
          <p:cNvPicPr preferRelativeResize="0"/>
          <p:nvPr/>
        </p:nvPicPr>
        <p:blipFill rotWithShape="1">
          <a:blip r:embed="rId5">
            <a:alphaModFix/>
          </a:blip>
          <a:srcRect b="0" l="0" r="0" t="0"/>
          <a:stretch/>
        </p:blipFill>
        <p:spPr>
          <a:xfrm>
            <a:off x="1143000" y="8243584"/>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p:nvPr/>
        </p:nvSpPr>
        <p:spPr>
          <a:xfrm>
            <a:off x="0" y="0"/>
            <a:ext cx="18288000" cy="8948582"/>
          </a:xfrm>
          <a:custGeom>
            <a:rect b="b" l="l" r="r" t="t"/>
            <a:pathLst>
              <a:path extrusionOk="0" h="818487" w="1672721">
                <a:moveTo>
                  <a:pt x="0" y="0"/>
                </a:moveTo>
                <a:lnTo>
                  <a:pt x="1672721" y="0"/>
                </a:lnTo>
                <a:lnTo>
                  <a:pt x="1672721" y="818487"/>
                </a:lnTo>
                <a:lnTo>
                  <a:pt x="0" y="818487"/>
                </a:lnTo>
                <a:close/>
              </a:path>
            </a:pathLst>
          </a:custGeom>
          <a:solidFill>
            <a:srgbClr val="9B52B9"/>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6"/>
          <p:cNvSpPr/>
          <p:nvPr/>
        </p:nvSpPr>
        <p:spPr>
          <a:xfrm>
            <a:off x="0" y="376086"/>
            <a:ext cx="18288000" cy="8266975"/>
          </a:xfrm>
          <a:custGeom>
            <a:rect b="b" l="l" r="r" t="t"/>
            <a:pathLst>
              <a:path extrusionOk="0" h="8266975" w="18288000">
                <a:moveTo>
                  <a:pt x="0" y="0"/>
                </a:moveTo>
                <a:lnTo>
                  <a:pt x="18288000" y="0"/>
                </a:lnTo>
                <a:lnTo>
                  <a:pt x="18288000" y="8266975"/>
                </a:lnTo>
                <a:lnTo>
                  <a:pt x="0" y="8266975"/>
                </a:lnTo>
                <a:lnTo>
                  <a:pt x="0" y="0"/>
                </a:lnTo>
                <a:close/>
              </a:path>
            </a:pathLst>
          </a:custGeom>
          <a:blipFill rotWithShape="1">
            <a:blip r:embed="rId3">
              <a:alphaModFix/>
            </a:blip>
            <a:stretch>
              <a:fillRect b="-26759" l="0" r="0" t="-5868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6"/>
          <p:cNvSpPr/>
          <p:nvPr/>
        </p:nvSpPr>
        <p:spPr>
          <a:xfrm>
            <a:off x="1863989" y="1931863"/>
            <a:ext cx="14560023" cy="5246370"/>
          </a:xfrm>
          <a:custGeom>
            <a:rect b="b" l="l" r="r" t="t"/>
            <a:pathLst>
              <a:path extrusionOk="0" h="812800" w="2255729">
                <a:moveTo>
                  <a:pt x="53172" y="0"/>
                </a:moveTo>
                <a:lnTo>
                  <a:pt x="2202556" y="0"/>
                </a:lnTo>
                <a:cubicBezTo>
                  <a:pt x="2231922" y="0"/>
                  <a:pt x="2255729" y="23806"/>
                  <a:pt x="2255729" y="53172"/>
                </a:cubicBezTo>
                <a:lnTo>
                  <a:pt x="2255729" y="759628"/>
                </a:lnTo>
                <a:cubicBezTo>
                  <a:pt x="2255729" y="788994"/>
                  <a:pt x="2231922" y="812800"/>
                  <a:pt x="2202556" y="812800"/>
                </a:cubicBezTo>
                <a:lnTo>
                  <a:pt x="53172" y="812800"/>
                </a:lnTo>
                <a:cubicBezTo>
                  <a:pt x="23806" y="812800"/>
                  <a:pt x="0" y="788994"/>
                  <a:pt x="0" y="759628"/>
                </a:cubicBezTo>
                <a:lnTo>
                  <a:pt x="0" y="53172"/>
                </a:lnTo>
                <a:cubicBezTo>
                  <a:pt x="0" y="23806"/>
                  <a:pt x="23806" y="0"/>
                  <a:pt x="53172"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6"/>
          <p:cNvSpPr txBox="1"/>
          <p:nvPr/>
        </p:nvSpPr>
        <p:spPr>
          <a:xfrm>
            <a:off x="1509063" y="3971140"/>
            <a:ext cx="14560023"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What does this mean in school?</a:t>
            </a:r>
            <a:endParaRPr/>
          </a:p>
        </p:txBody>
      </p:sp>
      <p:pic>
        <p:nvPicPr>
          <p:cNvPr descr="A couple of circular logos" id="302" name="Google Shape;302;p16"/>
          <p:cNvPicPr preferRelativeResize="0"/>
          <p:nvPr/>
        </p:nvPicPr>
        <p:blipFill rotWithShape="1">
          <a:blip r:embed="rId4">
            <a:alphaModFix/>
          </a:blip>
          <a:srcRect b="0" l="0" r="0" t="0"/>
          <a:stretch/>
        </p:blipFill>
        <p:spPr>
          <a:xfrm>
            <a:off x="530488" y="8267905"/>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7"/>
          <p:cNvSpPr/>
          <p:nvPr/>
        </p:nvSpPr>
        <p:spPr>
          <a:xfrm>
            <a:off x="0" y="0"/>
            <a:ext cx="18288000" cy="4463033"/>
          </a:xfrm>
          <a:custGeom>
            <a:rect b="b" l="l" r="r" t="t"/>
            <a:pathLst>
              <a:path extrusionOk="0" h="351083" w="2833290">
                <a:moveTo>
                  <a:pt x="0" y="0"/>
                </a:moveTo>
                <a:lnTo>
                  <a:pt x="2833290" y="0"/>
                </a:lnTo>
                <a:lnTo>
                  <a:pt x="2833290" y="351083"/>
                </a:lnTo>
                <a:lnTo>
                  <a:pt x="0" y="351083"/>
                </a:lnTo>
                <a:close/>
              </a:path>
            </a:pathLst>
          </a:custGeom>
          <a:solidFill>
            <a:srgbClr val="9B52B9"/>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7"/>
          <p:cNvSpPr/>
          <p:nvPr/>
        </p:nvSpPr>
        <p:spPr>
          <a:xfrm>
            <a:off x="0" y="9017180"/>
            <a:ext cx="18288000" cy="12698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310" name="Google Shape;310;p17"/>
          <p:cNvGrpSpPr/>
          <p:nvPr/>
        </p:nvGrpSpPr>
        <p:grpSpPr>
          <a:xfrm>
            <a:off x="0" y="4348249"/>
            <a:ext cx="18288000" cy="4639054"/>
            <a:chOff x="0" y="-38100"/>
            <a:chExt cx="4816593" cy="1221808"/>
          </a:xfrm>
        </p:grpSpPr>
        <p:sp>
          <p:nvSpPr>
            <p:cNvPr id="311" name="Google Shape;311;p17"/>
            <p:cNvSpPr/>
            <p:nvPr/>
          </p:nvSpPr>
          <p:spPr>
            <a:xfrm>
              <a:off x="0" y="0"/>
              <a:ext cx="4816592" cy="1183708"/>
            </a:xfrm>
            <a:custGeom>
              <a:rect b="b" l="l" r="r" t="t"/>
              <a:pathLst>
                <a:path extrusionOk="0" h="1183708" w="4816592">
                  <a:moveTo>
                    <a:pt x="0" y="0"/>
                  </a:moveTo>
                  <a:lnTo>
                    <a:pt x="4816592" y="0"/>
                  </a:lnTo>
                  <a:lnTo>
                    <a:pt x="4816592" y="1183708"/>
                  </a:lnTo>
                  <a:lnTo>
                    <a:pt x="0" y="1183708"/>
                  </a:lnTo>
                  <a:close/>
                </a:path>
              </a:pathLst>
            </a:custGeom>
            <a:solidFill>
              <a:srgbClr val="2AC4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7"/>
            <p:cNvSpPr txBox="1"/>
            <p:nvPr/>
          </p:nvSpPr>
          <p:spPr>
            <a:xfrm>
              <a:off x="0" y="-38100"/>
              <a:ext cx="4816593" cy="1221808"/>
            </a:xfrm>
            <a:prstGeom prst="rect">
              <a:avLst/>
            </a:prstGeom>
            <a:solidFill>
              <a:srgbClr val="2AC476"/>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3" name="Google Shape;313;p17"/>
          <p:cNvGrpSpPr/>
          <p:nvPr/>
        </p:nvGrpSpPr>
        <p:grpSpPr>
          <a:xfrm>
            <a:off x="293098" y="285817"/>
            <a:ext cx="12588989" cy="3651088"/>
            <a:chOff x="525566" y="-190500"/>
            <a:chExt cx="17236869" cy="5556088"/>
          </a:xfrm>
        </p:grpSpPr>
        <p:sp>
          <p:nvSpPr>
            <p:cNvPr id="314" name="Google Shape;314;p17"/>
            <p:cNvSpPr/>
            <p:nvPr/>
          </p:nvSpPr>
          <p:spPr>
            <a:xfrm>
              <a:off x="525566" y="-190500"/>
              <a:ext cx="17236869" cy="5556088"/>
            </a:xfrm>
            <a:custGeom>
              <a:rect b="b" l="l" r="r" t="t"/>
              <a:pathLst>
                <a:path extrusionOk="0" h="860783" w="2670442">
                  <a:moveTo>
                    <a:pt x="44915" y="0"/>
                  </a:moveTo>
                  <a:lnTo>
                    <a:pt x="2625527" y="0"/>
                  </a:lnTo>
                  <a:cubicBezTo>
                    <a:pt x="2650333" y="0"/>
                    <a:pt x="2670442" y="20109"/>
                    <a:pt x="2670442" y="44915"/>
                  </a:cubicBezTo>
                  <a:lnTo>
                    <a:pt x="2670442" y="815869"/>
                  </a:lnTo>
                  <a:cubicBezTo>
                    <a:pt x="2670442" y="840674"/>
                    <a:pt x="2650333" y="860783"/>
                    <a:pt x="2625527" y="860783"/>
                  </a:cubicBezTo>
                  <a:lnTo>
                    <a:pt x="44915" y="860783"/>
                  </a:lnTo>
                  <a:cubicBezTo>
                    <a:pt x="20109" y="860783"/>
                    <a:pt x="0" y="840674"/>
                    <a:pt x="0" y="815869"/>
                  </a:cubicBezTo>
                  <a:lnTo>
                    <a:pt x="0" y="44915"/>
                  </a:lnTo>
                  <a:cubicBezTo>
                    <a:pt x="0" y="20109"/>
                    <a:pt x="20109" y="0"/>
                    <a:pt x="44915" y="0"/>
                  </a:cubicBezTo>
                  <a:close/>
                </a:path>
              </a:pathLst>
            </a:custGeom>
            <a:blipFill rotWithShape="1">
              <a:blip r:embed="rId3">
                <a:alphaModFix/>
              </a:blip>
              <a:stretch>
                <a:fillRect b="-80007" l="0" r="0" t="-80009"/>
              </a:stretch>
            </a:blipFill>
            <a:ln cap="rnd" cmpd="sng" w="38100">
              <a:solidFill>
                <a:srgbClr val="9B52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7"/>
            <p:cNvSpPr/>
            <p:nvPr/>
          </p:nvSpPr>
          <p:spPr>
            <a:xfrm>
              <a:off x="923160" y="63911"/>
              <a:ext cx="16441679" cy="4980898"/>
            </a:xfrm>
            <a:custGeom>
              <a:rect b="b" l="l" r="r" t="t"/>
              <a:pathLst>
                <a:path extrusionOk="0" h="771671" w="2547246">
                  <a:moveTo>
                    <a:pt x="47087" y="0"/>
                  </a:moveTo>
                  <a:lnTo>
                    <a:pt x="2500159" y="0"/>
                  </a:lnTo>
                  <a:cubicBezTo>
                    <a:pt x="2512648" y="0"/>
                    <a:pt x="2524624" y="4961"/>
                    <a:pt x="2533455" y="13792"/>
                  </a:cubicBezTo>
                  <a:cubicBezTo>
                    <a:pt x="2542286" y="22622"/>
                    <a:pt x="2547246" y="34599"/>
                    <a:pt x="2547246" y="47087"/>
                  </a:cubicBezTo>
                  <a:lnTo>
                    <a:pt x="2547246" y="724584"/>
                  </a:lnTo>
                  <a:cubicBezTo>
                    <a:pt x="2547246" y="737073"/>
                    <a:pt x="2542286" y="749049"/>
                    <a:pt x="2533455" y="757880"/>
                  </a:cubicBezTo>
                  <a:cubicBezTo>
                    <a:pt x="2524624" y="766710"/>
                    <a:pt x="2512648" y="771671"/>
                    <a:pt x="2500159" y="771671"/>
                  </a:cubicBezTo>
                  <a:lnTo>
                    <a:pt x="47087" y="771671"/>
                  </a:lnTo>
                  <a:cubicBezTo>
                    <a:pt x="21082" y="771671"/>
                    <a:pt x="0" y="750590"/>
                    <a:pt x="0" y="724584"/>
                  </a:cubicBezTo>
                  <a:lnTo>
                    <a:pt x="0" y="47087"/>
                  </a:lnTo>
                  <a:cubicBezTo>
                    <a:pt x="0" y="21082"/>
                    <a:pt x="21082" y="0"/>
                    <a:pt x="47087" y="0"/>
                  </a:cubicBezTo>
                  <a:close/>
                </a:path>
              </a:pathLst>
            </a:custGeom>
            <a:solidFill>
              <a:srgbClr val="FFFFFF"/>
            </a:solidFill>
            <a:ln cap="rnd" cmpd="sng" w="12700">
              <a:solidFill>
                <a:srgbClr val="9B52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6" name="Google Shape;316;p17"/>
          <p:cNvSpPr txBox="1"/>
          <p:nvPr/>
        </p:nvSpPr>
        <p:spPr>
          <a:xfrm>
            <a:off x="-120152" y="1470199"/>
            <a:ext cx="12588989"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School can feel different</a:t>
            </a:r>
            <a:endParaRPr/>
          </a:p>
        </p:txBody>
      </p:sp>
      <p:sp>
        <p:nvSpPr>
          <p:cNvPr id="317" name="Google Shape;317;p17"/>
          <p:cNvSpPr/>
          <p:nvPr/>
        </p:nvSpPr>
        <p:spPr>
          <a:xfrm>
            <a:off x="5318011" y="4845212"/>
            <a:ext cx="12588989" cy="3651088"/>
          </a:xfrm>
          <a:custGeom>
            <a:rect b="b" l="l" r="r" t="t"/>
            <a:pathLst>
              <a:path extrusionOk="0" h="860783" w="2670442">
                <a:moveTo>
                  <a:pt x="44915" y="0"/>
                </a:moveTo>
                <a:lnTo>
                  <a:pt x="2625527" y="0"/>
                </a:lnTo>
                <a:cubicBezTo>
                  <a:pt x="2650333" y="0"/>
                  <a:pt x="2670442" y="20109"/>
                  <a:pt x="2670442" y="44915"/>
                </a:cubicBezTo>
                <a:lnTo>
                  <a:pt x="2670442" y="815869"/>
                </a:lnTo>
                <a:cubicBezTo>
                  <a:pt x="2670442" y="840674"/>
                  <a:pt x="2650333" y="860783"/>
                  <a:pt x="2625527" y="860783"/>
                </a:cubicBezTo>
                <a:lnTo>
                  <a:pt x="44915" y="860783"/>
                </a:lnTo>
                <a:cubicBezTo>
                  <a:pt x="20109" y="860783"/>
                  <a:pt x="0" y="840674"/>
                  <a:pt x="0" y="815869"/>
                </a:cubicBezTo>
                <a:lnTo>
                  <a:pt x="0" y="44915"/>
                </a:lnTo>
                <a:cubicBezTo>
                  <a:pt x="0" y="20109"/>
                  <a:pt x="20109" y="0"/>
                  <a:pt x="44915" y="0"/>
                </a:cubicBezTo>
                <a:close/>
              </a:path>
            </a:pathLst>
          </a:custGeom>
          <a:blipFill rotWithShape="1">
            <a:blip r:embed="rId3">
              <a:alphaModFix/>
            </a:blip>
            <a:stretch>
              <a:fillRect b="-80007" l="0" r="0" t="-80009"/>
            </a:stretch>
          </a:blipFill>
          <a:ln cap="rnd" cmpd="sng" w="38100">
            <a:solidFill>
              <a:srgbClr val="2AC47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7"/>
          <p:cNvSpPr/>
          <p:nvPr/>
        </p:nvSpPr>
        <p:spPr>
          <a:xfrm>
            <a:off x="5608395" y="5012394"/>
            <a:ext cx="12008220" cy="3273112"/>
          </a:xfrm>
          <a:custGeom>
            <a:rect b="b" l="l" r="r" t="t"/>
            <a:pathLst>
              <a:path extrusionOk="0" h="771671" w="2547246">
                <a:moveTo>
                  <a:pt x="47087" y="0"/>
                </a:moveTo>
                <a:lnTo>
                  <a:pt x="2500159" y="0"/>
                </a:lnTo>
                <a:cubicBezTo>
                  <a:pt x="2512648" y="0"/>
                  <a:pt x="2524624" y="4961"/>
                  <a:pt x="2533455" y="13792"/>
                </a:cubicBezTo>
                <a:cubicBezTo>
                  <a:pt x="2542286" y="22622"/>
                  <a:pt x="2547246" y="34599"/>
                  <a:pt x="2547246" y="47087"/>
                </a:cubicBezTo>
                <a:lnTo>
                  <a:pt x="2547246" y="724584"/>
                </a:lnTo>
                <a:cubicBezTo>
                  <a:pt x="2547246" y="737073"/>
                  <a:pt x="2542286" y="749049"/>
                  <a:pt x="2533455" y="757880"/>
                </a:cubicBezTo>
                <a:cubicBezTo>
                  <a:pt x="2524624" y="766710"/>
                  <a:pt x="2512648" y="771671"/>
                  <a:pt x="2500159" y="771671"/>
                </a:cubicBezTo>
                <a:lnTo>
                  <a:pt x="47087" y="771671"/>
                </a:lnTo>
                <a:cubicBezTo>
                  <a:pt x="21082" y="771671"/>
                  <a:pt x="0" y="750590"/>
                  <a:pt x="0" y="724584"/>
                </a:cubicBezTo>
                <a:lnTo>
                  <a:pt x="0" y="47087"/>
                </a:lnTo>
                <a:cubicBezTo>
                  <a:pt x="0" y="21082"/>
                  <a:pt x="21082" y="0"/>
                  <a:pt x="47087"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7"/>
          <p:cNvSpPr txBox="1"/>
          <p:nvPr/>
        </p:nvSpPr>
        <p:spPr>
          <a:xfrm>
            <a:off x="5936546" y="6194599"/>
            <a:ext cx="10979854"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Support is Fair</a:t>
            </a:r>
            <a:endParaRPr/>
          </a:p>
        </p:txBody>
      </p:sp>
      <p:sp>
        <p:nvSpPr>
          <p:cNvPr id="320" name="Google Shape;320;p17"/>
          <p:cNvSpPr/>
          <p:nvPr/>
        </p:nvSpPr>
        <p:spPr>
          <a:xfrm>
            <a:off x="14803080" y="750114"/>
            <a:ext cx="3103920" cy="2250342"/>
          </a:xfrm>
          <a:custGeom>
            <a:rect b="b" l="l" r="r" t="t"/>
            <a:pathLst>
              <a:path extrusionOk="0" h="2250342" w="3103920">
                <a:moveTo>
                  <a:pt x="0" y="0"/>
                </a:moveTo>
                <a:lnTo>
                  <a:pt x="3103921" y="0"/>
                </a:lnTo>
                <a:lnTo>
                  <a:pt x="3103921" y="2250342"/>
                </a:lnTo>
                <a:lnTo>
                  <a:pt x="0" y="225034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7"/>
          <p:cNvSpPr/>
          <p:nvPr/>
        </p:nvSpPr>
        <p:spPr>
          <a:xfrm>
            <a:off x="1209201" y="5407104"/>
            <a:ext cx="3055432" cy="2259747"/>
          </a:xfrm>
          <a:custGeom>
            <a:rect b="b" l="l" r="r" t="t"/>
            <a:pathLst>
              <a:path extrusionOk="0" h="2259747" w="3055432">
                <a:moveTo>
                  <a:pt x="0" y="0"/>
                </a:moveTo>
                <a:lnTo>
                  <a:pt x="3055432" y="0"/>
                </a:lnTo>
                <a:lnTo>
                  <a:pt x="3055432" y="2259746"/>
                </a:lnTo>
                <a:lnTo>
                  <a:pt x="0" y="225974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322" name="Google Shape;322;p17"/>
          <p:cNvPicPr preferRelativeResize="0"/>
          <p:nvPr/>
        </p:nvPicPr>
        <p:blipFill rotWithShape="1">
          <a:blip r:embed="rId6">
            <a:alphaModFix/>
          </a:blip>
          <a:srcRect b="0" l="0" r="0" t="0"/>
          <a:stretch/>
        </p:blipFill>
        <p:spPr>
          <a:xfrm>
            <a:off x="530488" y="8267905"/>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 calcmode="lin" valueType="num">
                                      <p:cBhvr additive="base">
                                        <p:cTn dur="500"/>
                                        <p:tgtEl>
                                          <p:spTgt spid="31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 calcmode="lin" valueType="num">
                                      <p:cBhvr additive="base">
                                        <p:cTn dur="500"/>
                                        <p:tgtEl>
                                          <p:spTgt spid="31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8"/>
          <p:cNvSpPr/>
          <p:nvPr/>
        </p:nvSpPr>
        <p:spPr>
          <a:xfrm>
            <a:off x="0" y="0"/>
            <a:ext cx="18288000" cy="8948582"/>
          </a:xfrm>
          <a:custGeom>
            <a:rect b="b" l="l" r="r" t="t"/>
            <a:pathLst>
              <a:path extrusionOk="0" h="818487" w="1672721">
                <a:moveTo>
                  <a:pt x="0" y="0"/>
                </a:moveTo>
                <a:lnTo>
                  <a:pt x="1672721" y="0"/>
                </a:lnTo>
                <a:lnTo>
                  <a:pt x="1672721" y="818487"/>
                </a:lnTo>
                <a:lnTo>
                  <a:pt x="0" y="818487"/>
                </a:lnTo>
                <a:close/>
              </a:path>
            </a:pathLst>
          </a:custGeom>
          <a:solidFill>
            <a:srgbClr val="2AC476"/>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8"/>
          <p:cNvSpPr/>
          <p:nvPr/>
        </p:nvSpPr>
        <p:spPr>
          <a:xfrm>
            <a:off x="0" y="376086"/>
            <a:ext cx="18288000" cy="8266975"/>
          </a:xfrm>
          <a:custGeom>
            <a:rect b="b" l="l" r="r" t="t"/>
            <a:pathLst>
              <a:path extrusionOk="0" h="8266975" w="18288000">
                <a:moveTo>
                  <a:pt x="0" y="0"/>
                </a:moveTo>
                <a:lnTo>
                  <a:pt x="18288000" y="0"/>
                </a:lnTo>
                <a:lnTo>
                  <a:pt x="18288000" y="8266975"/>
                </a:lnTo>
                <a:lnTo>
                  <a:pt x="0" y="8266975"/>
                </a:lnTo>
                <a:lnTo>
                  <a:pt x="0" y="0"/>
                </a:lnTo>
                <a:close/>
              </a:path>
            </a:pathLst>
          </a:custGeom>
          <a:blipFill rotWithShape="1">
            <a:blip r:embed="rId3">
              <a:alphaModFix/>
            </a:blip>
            <a:stretch>
              <a:fillRect b="-26759" l="0" r="0" t="-5868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8"/>
          <p:cNvSpPr/>
          <p:nvPr/>
        </p:nvSpPr>
        <p:spPr>
          <a:xfrm>
            <a:off x="1863989" y="1931863"/>
            <a:ext cx="14560023" cy="5246370"/>
          </a:xfrm>
          <a:custGeom>
            <a:rect b="b" l="l" r="r" t="t"/>
            <a:pathLst>
              <a:path extrusionOk="0" h="812800" w="2255729">
                <a:moveTo>
                  <a:pt x="53172" y="0"/>
                </a:moveTo>
                <a:lnTo>
                  <a:pt x="2202556" y="0"/>
                </a:lnTo>
                <a:cubicBezTo>
                  <a:pt x="2231922" y="0"/>
                  <a:pt x="2255729" y="23806"/>
                  <a:pt x="2255729" y="53172"/>
                </a:cubicBezTo>
                <a:lnTo>
                  <a:pt x="2255729" y="759628"/>
                </a:lnTo>
                <a:cubicBezTo>
                  <a:pt x="2255729" y="788994"/>
                  <a:pt x="2231922" y="812800"/>
                  <a:pt x="2202556" y="812800"/>
                </a:cubicBezTo>
                <a:lnTo>
                  <a:pt x="53172" y="812800"/>
                </a:lnTo>
                <a:cubicBezTo>
                  <a:pt x="23806" y="812800"/>
                  <a:pt x="0" y="788994"/>
                  <a:pt x="0" y="759628"/>
                </a:cubicBezTo>
                <a:lnTo>
                  <a:pt x="0" y="53172"/>
                </a:lnTo>
                <a:cubicBezTo>
                  <a:pt x="0" y="23806"/>
                  <a:pt x="23806" y="0"/>
                  <a:pt x="53172"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18"/>
          <p:cNvSpPr txBox="1"/>
          <p:nvPr/>
        </p:nvSpPr>
        <p:spPr>
          <a:xfrm>
            <a:off x="1863989" y="3983548"/>
            <a:ext cx="14559900" cy="1293000"/>
          </a:xfrm>
          <a:prstGeom prst="rect">
            <a:avLst/>
          </a:prstGeom>
          <a:noFill/>
          <a:ln>
            <a:noFill/>
          </a:ln>
        </p:spPr>
        <p:txBody>
          <a:bodyPr anchorCtr="0" anchor="t" bIns="0" lIns="0" spcFirstLastPara="1" rIns="0" wrap="square" tIns="0">
            <a:spAutoFit/>
          </a:bodyPr>
          <a:lstStyle/>
          <a:p>
            <a:pPr indent="0" lvl="0" marL="0" marR="0" rtl="0" algn="ctr">
              <a:lnSpc>
                <a:spcPct val="87500"/>
              </a:lnSpc>
              <a:spcBef>
                <a:spcPts val="0"/>
              </a:spcBef>
              <a:spcAft>
                <a:spcPts val="0"/>
              </a:spcAft>
              <a:buNone/>
            </a:pPr>
            <a:r>
              <a:rPr b="1" lang="en-GB" sz="9600" u="sng">
                <a:solidFill>
                  <a:schemeClr val="hlink"/>
                </a:solidFill>
                <a:latin typeface="Century Gothic"/>
                <a:ea typeface="Century Gothic"/>
                <a:cs typeface="Century Gothic"/>
                <a:sym typeface="Century Gothic"/>
                <a:hlinkClick r:id="rId4"/>
              </a:rPr>
              <a:t>Poem</a:t>
            </a:r>
            <a:endParaRPr/>
          </a:p>
        </p:txBody>
      </p:sp>
      <p:pic>
        <p:nvPicPr>
          <p:cNvPr descr="A couple of circular logos" id="332" name="Google Shape;332;p18"/>
          <p:cNvPicPr preferRelativeResize="0"/>
          <p:nvPr/>
        </p:nvPicPr>
        <p:blipFill rotWithShape="1">
          <a:blip r:embed="rId5">
            <a:alphaModFix/>
          </a:blip>
          <a:srcRect b="0" l="0" r="0" t="0"/>
          <a:stretch/>
        </p:blipFill>
        <p:spPr>
          <a:xfrm>
            <a:off x="530488" y="8267905"/>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9"/>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2AC476"/>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9"/>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2AC47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9"/>
          <p:cNvSpPr txBox="1"/>
          <p:nvPr/>
        </p:nvSpPr>
        <p:spPr>
          <a:xfrm>
            <a:off x="0" y="426393"/>
            <a:ext cx="18287999"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FEFEFE"/>
                </a:solidFill>
                <a:latin typeface="Century Gothic"/>
                <a:ea typeface="Century Gothic"/>
                <a:cs typeface="Century Gothic"/>
                <a:sym typeface="Century Gothic"/>
              </a:rPr>
              <a:t>Masking</a:t>
            </a:r>
            <a:endParaRPr/>
          </a:p>
        </p:txBody>
      </p:sp>
      <p:sp>
        <p:nvSpPr>
          <p:cNvPr id="341" name="Google Shape;341;p19"/>
          <p:cNvSpPr/>
          <p:nvPr/>
        </p:nvSpPr>
        <p:spPr>
          <a:xfrm>
            <a:off x="6365748" y="2671790"/>
            <a:ext cx="11541252" cy="5954296"/>
          </a:xfrm>
          <a:custGeom>
            <a:rect b="b" l="l" r="r" t="t"/>
            <a:pathLst>
              <a:path extrusionOk="0" h="922476" w="1788042">
                <a:moveTo>
                  <a:pt x="67080" y="0"/>
                </a:moveTo>
                <a:lnTo>
                  <a:pt x="1720962" y="0"/>
                </a:lnTo>
                <a:cubicBezTo>
                  <a:pt x="1738752" y="0"/>
                  <a:pt x="1755815" y="7067"/>
                  <a:pt x="1768395" y="19647"/>
                </a:cubicBezTo>
                <a:cubicBezTo>
                  <a:pt x="1780975" y="32227"/>
                  <a:pt x="1788042" y="49290"/>
                  <a:pt x="1788042" y="67080"/>
                </a:cubicBezTo>
                <a:lnTo>
                  <a:pt x="1788042" y="855396"/>
                </a:lnTo>
                <a:cubicBezTo>
                  <a:pt x="1788042" y="892443"/>
                  <a:pt x="1758009" y="922476"/>
                  <a:pt x="1720962" y="922476"/>
                </a:cubicBezTo>
                <a:lnTo>
                  <a:pt x="67080" y="922476"/>
                </a:lnTo>
                <a:cubicBezTo>
                  <a:pt x="49290" y="922476"/>
                  <a:pt x="32227" y="915409"/>
                  <a:pt x="19647" y="902829"/>
                </a:cubicBezTo>
                <a:cubicBezTo>
                  <a:pt x="7067" y="890249"/>
                  <a:pt x="0" y="873187"/>
                  <a:pt x="0" y="855396"/>
                </a:cubicBezTo>
                <a:lnTo>
                  <a:pt x="0" y="67080"/>
                </a:lnTo>
                <a:cubicBezTo>
                  <a:pt x="0" y="49290"/>
                  <a:pt x="7067" y="32227"/>
                  <a:pt x="19647" y="19647"/>
                </a:cubicBezTo>
                <a:cubicBezTo>
                  <a:pt x="32227" y="7067"/>
                  <a:pt x="49290" y="0"/>
                  <a:pt x="67080"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9"/>
          <p:cNvSpPr txBox="1"/>
          <p:nvPr/>
        </p:nvSpPr>
        <p:spPr>
          <a:xfrm>
            <a:off x="6512296" y="4150913"/>
            <a:ext cx="11394704" cy="3231654"/>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2AC476"/>
                </a:solidFill>
                <a:latin typeface="Century Gothic"/>
                <a:ea typeface="Century Gothic"/>
                <a:cs typeface="Century Gothic"/>
                <a:sym typeface="Century Gothic"/>
              </a:rPr>
              <a:t>Some Autistic and ADHD people feel pressure to hide how their brain works.</a:t>
            </a:r>
            <a:endParaRPr b="1" sz="4400">
              <a:solidFill>
                <a:srgbClr val="2AC476"/>
              </a:solidFill>
              <a:latin typeface="Century Gothic"/>
              <a:ea typeface="Century Gothic"/>
              <a:cs typeface="Century Gothic"/>
              <a:sym typeface="Century Gothic"/>
            </a:endParaRPr>
          </a:p>
          <a:p>
            <a:pPr indent="0" lvl="0" marL="0" marR="0" rtl="0" algn="ctr">
              <a:lnSpc>
                <a:spcPct val="104999"/>
              </a:lnSpc>
              <a:spcBef>
                <a:spcPts val="0"/>
              </a:spcBef>
              <a:spcAft>
                <a:spcPts val="0"/>
              </a:spcAft>
              <a:buNone/>
            </a:pPr>
            <a:r>
              <a:t/>
            </a:r>
            <a:endParaRPr b="1" sz="8000">
              <a:solidFill>
                <a:srgbClr val="CC007E"/>
              </a:solidFill>
              <a:latin typeface="Century Gothic"/>
              <a:ea typeface="Century Gothic"/>
              <a:cs typeface="Century Gothic"/>
              <a:sym typeface="Century Gothic"/>
            </a:endParaRPr>
          </a:p>
        </p:txBody>
      </p:sp>
      <p:sp>
        <p:nvSpPr>
          <p:cNvPr id="343" name="Google Shape;343;p19"/>
          <p:cNvSpPr/>
          <p:nvPr/>
        </p:nvSpPr>
        <p:spPr>
          <a:xfrm>
            <a:off x="381000" y="2671790"/>
            <a:ext cx="5750296" cy="5954296"/>
          </a:xfrm>
          <a:custGeom>
            <a:rect b="b" l="l" r="r" t="t"/>
            <a:pathLst>
              <a:path extrusionOk="0" h="922476" w="890871">
                <a:moveTo>
                  <a:pt x="134635" y="0"/>
                </a:moveTo>
                <a:lnTo>
                  <a:pt x="756236" y="0"/>
                </a:lnTo>
                <a:cubicBezTo>
                  <a:pt x="791944" y="0"/>
                  <a:pt x="826189" y="14185"/>
                  <a:pt x="851438" y="39434"/>
                </a:cubicBezTo>
                <a:cubicBezTo>
                  <a:pt x="876687" y="64683"/>
                  <a:pt x="890871" y="98928"/>
                  <a:pt x="890871" y="134635"/>
                </a:cubicBezTo>
                <a:lnTo>
                  <a:pt x="890871" y="787841"/>
                </a:lnTo>
                <a:cubicBezTo>
                  <a:pt x="890871" y="823549"/>
                  <a:pt x="876687" y="857794"/>
                  <a:pt x="851438" y="883043"/>
                </a:cubicBezTo>
                <a:cubicBezTo>
                  <a:pt x="826189" y="908292"/>
                  <a:pt x="791944" y="922476"/>
                  <a:pt x="756236" y="922476"/>
                </a:cubicBezTo>
                <a:lnTo>
                  <a:pt x="134635" y="922476"/>
                </a:lnTo>
                <a:cubicBezTo>
                  <a:pt x="98928" y="922476"/>
                  <a:pt x="64683" y="908292"/>
                  <a:pt x="39434" y="883043"/>
                </a:cubicBezTo>
                <a:cubicBezTo>
                  <a:pt x="14185" y="857794"/>
                  <a:pt x="0" y="823549"/>
                  <a:pt x="0" y="787841"/>
                </a:cubicBezTo>
                <a:lnTo>
                  <a:pt x="0" y="134635"/>
                </a:lnTo>
                <a:cubicBezTo>
                  <a:pt x="0" y="98928"/>
                  <a:pt x="14185" y="64683"/>
                  <a:pt x="39434" y="39434"/>
                </a:cubicBezTo>
                <a:cubicBezTo>
                  <a:pt x="64683" y="14185"/>
                  <a:pt x="98928" y="0"/>
                  <a:pt x="134635"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9"/>
          <p:cNvSpPr/>
          <p:nvPr/>
        </p:nvSpPr>
        <p:spPr>
          <a:xfrm>
            <a:off x="1028700" y="4329544"/>
            <a:ext cx="4088542" cy="3301498"/>
          </a:xfrm>
          <a:custGeom>
            <a:rect b="b" l="l" r="r" t="t"/>
            <a:pathLst>
              <a:path extrusionOk="0" h="3301498" w="4088542">
                <a:moveTo>
                  <a:pt x="0" y="0"/>
                </a:moveTo>
                <a:lnTo>
                  <a:pt x="4088542" y="0"/>
                </a:lnTo>
                <a:lnTo>
                  <a:pt x="4088542" y="3301498"/>
                </a:lnTo>
                <a:lnTo>
                  <a:pt x="0" y="33014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345" name="Google Shape;345;p19"/>
          <p:cNvPicPr preferRelativeResize="0"/>
          <p:nvPr/>
        </p:nvPicPr>
        <p:blipFill rotWithShape="1">
          <a:blip r:embed="rId5">
            <a:alphaModFix/>
          </a:blip>
          <a:srcRect b="0" l="0" r="0" t="0"/>
          <a:stretch/>
        </p:blipFill>
        <p:spPr>
          <a:xfrm>
            <a:off x="1219200" y="8230406"/>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9B52B9"/>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2"/>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9B52B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2"/>
          <p:cNvSpPr txBox="1"/>
          <p:nvPr/>
        </p:nvSpPr>
        <p:spPr>
          <a:xfrm>
            <a:off x="1863989" y="561566"/>
            <a:ext cx="14560023"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FEFEFE"/>
                </a:solidFill>
                <a:latin typeface="Century Gothic"/>
                <a:ea typeface="Century Gothic"/>
                <a:cs typeface="Century Gothic"/>
                <a:sym typeface="Century Gothic"/>
              </a:rPr>
              <a:t>Different Brains</a:t>
            </a:r>
            <a:endParaRPr/>
          </a:p>
        </p:txBody>
      </p:sp>
      <p:sp>
        <p:nvSpPr>
          <p:cNvPr id="104" name="Google Shape;104;p2"/>
          <p:cNvSpPr txBox="1"/>
          <p:nvPr/>
        </p:nvSpPr>
        <p:spPr>
          <a:xfrm>
            <a:off x="2012246" y="5033193"/>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5E17EB"/>
                </a:solidFill>
                <a:latin typeface="Century Gothic"/>
                <a:ea typeface="Century Gothic"/>
                <a:cs typeface="Century Gothic"/>
                <a:sym typeface="Century Gothic"/>
              </a:rPr>
              <a:t>Text</a:t>
            </a:r>
            <a:endParaRPr/>
          </a:p>
        </p:txBody>
      </p:sp>
      <p:sp>
        <p:nvSpPr>
          <p:cNvPr id="105" name="Google Shape;105;p2"/>
          <p:cNvSpPr/>
          <p:nvPr/>
        </p:nvSpPr>
        <p:spPr>
          <a:xfrm>
            <a:off x="11201400" y="2652617"/>
            <a:ext cx="5887928" cy="5843683"/>
          </a:xfrm>
          <a:custGeom>
            <a:rect b="b" l="l" r="r" t="t"/>
            <a:pathLst>
              <a:path extrusionOk="0" h="905339" w="912194">
                <a:moveTo>
                  <a:pt x="131488" y="0"/>
                </a:moveTo>
                <a:lnTo>
                  <a:pt x="780706" y="0"/>
                </a:lnTo>
                <a:cubicBezTo>
                  <a:pt x="853325" y="0"/>
                  <a:pt x="912194" y="58869"/>
                  <a:pt x="912194" y="131488"/>
                </a:cubicBezTo>
                <a:lnTo>
                  <a:pt x="912194" y="773851"/>
                </a:lnTo>
                <a:cubicBezTo>
                  <a:pt x="912194" y="846470"/>
                  <a:pt x="853325" y="905339"/>
                  <a:pt x="780706" y="905339"/>
                </a:cubicBezTo>
                <a:lnTo>
                  <a:pt x="131488" y="905339"/>
                </a:lnTo>
                <a:cubicBezTo>
                  <a:pt x="58869" y="905339"/>
                  <a:pt x="0" y="846470"/>
                  <a:pt x="0" y="773851"/>
                </a:cubicBezTo>
                <a:lnTo>
                  <a:pt x="0" y="131488"/>
                </a:lnTo>
                <a:cubicBezTo>
                  <a:pt x="0" y="58869"/>
                  <a:pt x="58869" y="0"/>
                  <a:pt x="131488"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2"/>
          <p:cNvSpPr/>
          <p:nvPr/>
        </p:nvSpPr>
        <p:spPr>
          <a:xfrm>
            <a:off x="1185420" y="2652617"/>
            <a:ext cx="5887928" cy="5843683"/>
          </a:xfrm>
          <a:custGeom>
            <a:rect b="b" l="l" r="r" t="t"/>
            <a:pathLst>
              <a:path extrusionOk="0" h="905339" w="912194">
                <a:moveTo>
                  <a:pt x="131488" y="0"/>
                </a:moveTo>
                <a:lnTo>
                  <a:pt x="780706" y="0"/>
                </a:lnTo>
                <a:cubicBezTo>
                  <a:pt x="853325" y="0"/>
                  <a:pt x="912194" y="58869"/>
                  <a:pt x="912194" y="131488"/>
                </a:cubicBezTo>
                <a:lnTo>
                  <a:pt x="912194" y="773851"/>
                </a:lnTo>
                <a:cubicBezTo>
                  <a:pt x="912194" y="846470"/>
                  <a:pt x="853325" y="905339"/>
                  <a:pt x="780706" y="905339"/>
                </a:cubicBezTo>
                <a:lnTo>
                  <a:pt x="131488" y="905339"/>
                </a:lnTo>
                <a:cubicBezTo>
                  <a:pt x="58869" y="905339"/>
                  <a:pt x="0" y="846470"/>
                  <a:pt x="0" y="773851"/>
                </a:cubicBezTo>
                <a:lnTo>
                  <a:pt x="0" y="131488"/>
                </a:lnTo>
                <a:cubicBezTo>
                  <a:pt x="0" y="58869"/>
                  <a:pt x="58869" y="0"/>
                  <a:pt x="131488"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2"/>
          <p:cNvSpPr txBox="1"/>
          <p:nvPr/>
        </p:nvSpPr>
        <p:spPr>
          <a:xfrm>
            <a:off x="10896600" y="7239000"/>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ADHD Brains</a:t>
            </a:r>
            <a:endParaRPr/>
          </a:p>
        </p:txBody>
      </p:sp>
      <p:sp>
        <p:nvSpPr>
          <p:cNvPr id="108" name="Google Shape;108;p2"/>
          <p:cNvSpPr/>
          <p:nvPr/>
        </p:nvSpPr>
        <p:spPr>
          <a:xfrm flipH="1">
            <a:off x="2102461" y="4744806"/>
            <a:ext cx="4145939" cy="3294294"/>
          </a:xfrm>
          <a:custGeom>
            <a:rect b="b" l="l" r="r" t="t"/>
            <a:pathLst>
              <a:path extrusionOk="0" h="3294294" w="4145939">
                <a:moveTo>
                  <a:pt x="4145939" y="0"/>
                </a:moveTo>
                <a:lnTo>
                  <a:pt x="0" y="0"/>
                </a:lnTo>
                <a:lnTo>
                  <a:pt x="0" y="3294294"/>
                </a:lnTo>
                <a:lnTo>
                  <a:pt x="4145939" y="3294294"/>
                </a:lnTo>
                <a:lnTo>
                  <a:pt x="4145939"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2"/>
          <p:cNvSpPr txBox="1"/>
          <p:nvPr/>
        </p:nvSpPr>
        <p:spPr>
          <a:xfrm>
            <a:off x="685800" y="3086100"/>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Autistic Brains</a:t>
            </a:r>
            <a:endParaRPr/>
          </a:p>
        </p:txBody>
      </p:sp>
      <p:sp>
        <p:nvSpPr>
          <p:cNvPr id="110" name="Google Shape;110;p2"/>
          <p:cNvSpPr/>
          <p:nvPr/>
        </p:nvSpPr>
        <p:spPr>
          <a:xfrm>
            <a:off x="12581717" y="2875171"/>
            <a:ext cx="3725083" cy="3335129"/>
          </a:xfrm>
          <a:custGeom>
            <a:rect b="b" l="l" r="r" t="t"/>
            <a:pathLst>
              <a:path extrusionOk="0" h="3948989" w="3978830">
                <a:moveTo>
                  <a:pt x="0" y="0"/>
                </a:moveTo>
                <a:lnTo>
                  <a:pt x="3978829" y="0"/>
                </a:lnTo>
                <a:lnTo>
                  <a:pt x="3978829" y="3948989"/>
                </a:lnTo>
                <a:lnTo>
                  <a:pt x="0" y="394898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111" name="Google Shape;111;p2"/>
          <p:cNvPicPr preferRelativeResize="0"/>
          <p:nvPr/>
        </p:nvPicPr>
        <p:blipFill rotWithShape="1">
          <a:blip r:embed="rId6">
            <a:alphaModFix/>
          </a:blip>
          <a:srcRect b="0" l="0" r="0" t="0"/>
          <a:stretch/>
        </p:blipFill>
        <p:spPr>
          <a:xfrm>
            <a:off x="381000" y="8669106"/>
            <a:ext cx="2060312" cy="128769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24511" l="0" r="0" t="-2451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20"/>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2AC476"/>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20"/>
          <p:cNvSpPr/>
          <p:nvPr/>
        </p:nvSpPr>
        <p:spPr>
          <a:xfrm>
            <a:off x="481320" y="202267"/>
            <a:ext cx="17236869" cy="1861598"/>
          </a:xfrm>
          <a:custGeom>
            <a:rect b="b" l="l" r="r" t="t"/>
            <a:pathLst>
              <a:path extrusionOk="0" h="288410" w="2670442">
                <a:moveTo>
                  <a:pt x="44915" y="0"/>
                </a:moveTo>
                <a:lnTo>
                  <a:pt x="2625527" y="0"/>
                </a:lnTo>
                <a:cubicBezTo>
                  <a:pt x="2650333" y="0"/>
                  <a:pt x="2670442" y="20109"/>
                  <a:pt x="2670442" y="44915"/>
                </a:cubicBezTo>
                <a:lnTo>
                  <a:pt x="2670442" y="243495"/>
                </a:lnTo>
                <a:cubicBezTo>
                  <a:pt x="2670442" y="255408"/>
                  <a:pt x="2665710" y="266832"/>
                  <a:pt x="2657287" y="275255"/>
                </a:cubicBezTo>
                <a:cubicBezTo>
                  <a:pt x="2648864" y="283678"/>
                  <a:pt x="2637439" y="288410"/>
                  <a:pt x="2625527" y="288410"/>
                </a:cubicBezTo>
                <a:lnTo>
                  <a:pt x="44915" y="288410"/>
                </a:lnTo>
                <a:cubicBezTo>
                  <a:pt x="20109" y="288410"/>
                  <a:pt x="0" y="268301"/>
                  <a:pt x="0" y="243495"/>
                </a:cubicBezTo>
                <a:lnTo>
                  <a:pt x="0" y="44915"/>
                </a:lnTo>
                <a:cubicBezTo>
                  <a:pt x="0" y="20109"/>
                  <a:pt x="20109" y="0"/>
                  <a:pt x="44915" y="0"/>
                </a:cubicBezTo>
                <a:close/>
              </a:path>
            </a:pathLst>
          </a:custGeom>
          <a:blipFill rotWithShape="1">
            <a:blip r:embed="rId3">
              <a:alphaModFix/>
            </a:blip>
            <a:stretch>
              <a:fillRect b="-338018" l="0" r="0" t="-338018"/>
            </a:stretch>
          </a:blipFill>
          <a:ln cap="rnd" cmpd="sng" w="38100">
            <a:solidFill>
              <a:srgbClr val="2AC47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20"/>
          <p:cNvSpPr/>
          <p:nvPr/>
        </p:nvSpPr>
        <p:spPr>
          <a:xfrm>
            <a:off x="817621" y="456677"/>
            <a:ext cx="16441679" cy="1330654"/>
          </a:xfrm>
          <a:custGeom>
            <a:rect b="b" l="l" r="r" t="t"/>
            <a:pathLst>
              <a:path extrusionOk="0" h="206153" w="2547246">
                <a:moveTo>
                  <a:pt x="47087" y="0"/>
                </a:moveTo>
                <a:lnTo>
                  <a:pt x="2500159" y="0"/>
                </a:lnTo>
                <a:cubicBezTo>
                  <a:pt x="2512648" y="0"/>
                  <a:pt x="2524624" y="4961"/>
                  <a:pt x="2533455" y="13792"/>
                </a:cubicBezTo>
                <a:cubicBezTo>
                  <a:pt x="2542286" y="22622"/>
                  <a:pt x="2547246" y="34599"/>
                  <a:pt x="2547246" y="47087"/>
                </a:cubicBezTo>
                <a:lnTo>
                  <a:pt x="2547246" y="159066"/>
                </a:lnTo>
                <a:cubicBezTo>
                  <a:pt x="2547246" y="185071"/>
                  <a:pt x="2526165" y="206153"/>
                  <a:pt x="2500159" y="206153"/>
                </a:cubicBezTo>
                <a:lnTo>
                  <a:pt x="47087" y="206153"/>
                </a:lnTo>
                <a:cubicBezTo>
                  <a:pt x="34599" y="206153"/>
                  <a:pt x="22622" y="201192"/>
                  <a:pt x="13792" y="192362"/>
                </a:cubicBezTo>
                <a:cubicBezTo>
                  <a:pt x="4961" y="183531"/>
                  <a:pt x="0" y="171554"/>
                  <a:pt x="0" y="159066"/>
                </a:cubicBezTo>
                <a:lnTo>
                  <a:pt x="0" y="47087"/>
                </a:lnTo>
                <a:cubicBezTo>
                  <a:pt x="0" y="21082"/>
                  <a:pt x="21082" y="0"/>
                  <a:pt x="47087"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20"/>
          <p:cNvSpPr/>
          <p:nvPr/>
        </p:nvSpPr>
        <p:spPr>
          <a:xfrm>
            <a:off x="420025" y="2600680"/>
            <a:ext cx="17236869" cy="6109155"/>
          </a:xfrm>
          <a:custGeom>
            <a:rect b="b" l="l" r="r" t="t"/>
            <a:pathLst>
              <a:path extrusionOk="0" h="946468" w="2670442">
                <a:moveTo>
                  <a:pt x="44915" y="0"/>
                </a:moveTo>
                <a:lnTo>
                  <a:pt x="2625527" y="0"/>
                </a:lnTo>
                <a:cubicBezTo>
                  <a:pt x="2650333" y="0"/>
                  <a:pt x="2670442" y="20109"/>
                  <a:pt x="2670442" y="44915"/>
                </a:cubicBezTo>
                <a:lnTo>
                  <a:pt x="2670442" y="901553"/>
                </a:lnTo>
                <a:cubicBezTo>
                  <a:pt x="2670442" y="926359"/>
                  <a:pt x="2650333" y="946468"/>
                  <a:pt x="2625527" y="946468"/>
                </a:cubicBezTo>
                <a:lnTo>
                  <a:pt x="44915" y="946468"/>
                </a:lnTo>
                <a:cubicBezTo>
                  <a:pt x="33003" y="946468"/>
                  <a:pt x="21578" y="941736"/>
                  <a:pt x="13155" y="933313"/>
                </a:cubicBezTo>
                <a:cubicBezTo>
                  <a:pt x="4732" y="924890"/>
                  <a:pt x="0" y="913465"/>
                  <a:pt x="0" y="901553"/>
                </a:cubicBezTo>
                <a:lnTo>
                  <a:pt x="0" y="44915"/>
                </a:lnTo>
                <a:cubicBezTo>
                  <a:pt x="0" y="20109"/>
                  <a:pt x="20109" y="0"/>
                  <a:pt x="44915"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20"/>
          <p:cNvSpPr txBox="1"/>
          <p:nvPr/>
        </p:nvSpPr>
        <p:spPr>
          <a:xfrm>
            <a:off x="5472583" y="561566"/>
            <a:ext cx="7794207"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What can we all do?</a:t>
            </a:r>
            <a:endParaRPr/>
          </a:p>
        </p:txBody>
      </p:sp>
      <p:sp>
        <p:nvSpPr>
          <p:cNvPr id="357" name="Google Shape;357;p20"/>
          <p:cNvSpPr/>
          <p:nvPr/>
        </p:nvSpPr>
        <p:spPr>
          <a:xfrm>
            <a:off x="0" y="8912101"/>
            <a:ext cx="18288000" cy="1374899"/>
          </a:xfrm>
          <a:custGeom>
            <a:rect b="b" l="l" r="r" t="t"/>
            <a:pathLst>
              <a:path extrusionOk="0" h="213008" w="2833290">
                <a:moveTo>
                  <a:pt x="0" y="0"/>
                </a:moveTo>
                <a:lnTo>
                  <a:pt x="2833290" y="0"/>
                </a:lnTo>
                <a:lnTo>
                  <a:pt x="2833290" y="213008"/>
                </a:lnTo>
                <a:lnTo>
                  <a:pt x="0" y="213008"/>
                </a:lnTo>
                <a:close/>
              </a:path>
            </a:pathLst>
          </a:custGeom>
          <a:solidFill>
            <a:srgbClr val="FFFFFF"/>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20"/>
          <p:cNvSpPr txBox="1"/>
          <p:nvPr/>
        </p:nvSpPr>
        <p:spPr>
          <a:xfrm>
            <a:off x="5760721" y="6677916"/>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Don’t judge</a:t>
            </a:r>
            <a:endParaRPr/>
          </a:p>
        </p:txBody>
      </p:sp>
      <p:sp>
        <p:nvSpPr>
          <p:cNvPr id="359" name="Google Shape;359;p20"/>
          <p:cNvSpPr txBox="1"/>
          <p:nvPr/>
        </p:nvSpPr>
        <p:spPr>
          <a:xfrm>
            <a:off x="4568072" y="3219897"/>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Be</a:t>
            </a:r>
            <a:r>
              <a:rPr b="1" lang="en-GB" sz="6000">
                <a:solidFill>
                  <a:srgbClr val="CC007E"/>
                </a:solidFill>
                <a:latin typeface="Century Gothic"/>
                <a:ea typeface="Century Gothic"/>
                <a:cs typeface="Century Gothic"/>
                <a:sym typeface="Century Gothic"/>
              </a:rPr>
              <a:t> </a:t>
            </a:r>
            <a:r>
              <a:rPr b="1" lang="en-GB" sz="6000">
                <a:solidFill>
                  <a:srgbClr val="2AC476"/>
                </a:solidFill>
                <a:latin typeface="Century Gothic"/>
                <a:ea typeface="Century Gothic"/>
                <a:cs typeface="Century Gothic"/>
                <a:sym typeface="Century Gothic"/>
              </a:rPr>
              <a:t>patient</a:t>
            </a:r>
            <a:endParaRPr/>
          </a:p>
        </p:txBody>
      </p:sp>
      <p:sp>
        <p:nvSpPr>
          <p:cNvPr id="360" name="Google Shape;360;p20"/>
          <p:cNvSpPr txBox="1"/>
          <p:nvPr/>
        </p:nvSpPr>
        <p:spPr>
          <a:xfrm>
            <a:off x="9929813" y="3219897"/>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Be</a:t>
            </a:r>
            <a:r>
              <a:rPr b="1" lang="en-GB" sz="6000">
                <a:solidFill>
                  <a:srgbClr val="CC007E"/>
                </a:solidFill>
                <a:latin typeface="Century Gothic"/>
                <a:ea typeface="Century Gothic"/>
                <a:cs typeface="Century Gothic"/>
                <a:sym typeface="Century Gothic"/>
              </a:rPr>
              <a:t> </a:t>
            </a:r>
            <a:r>
              <a:rPr b="1" lang="en-GB" sz="6000">
                <a:solidFill>
                  <a:srgbClr val="2AC476"/>
                </a:solidFill>
                <a:latin typeface="Century Gothic"/>
                <a:ea typeface="Century Gothic"/>
                <a:cs typeface="Century Gothic"/>
                <a:sym typeface="Century Gothic"/>
              </a:rPr>
              <a:t>kind</a:t>
            </a:r>
            <a:endParaRPr/>
          </a:p>
        </p:txBody>
      </p:sp>
      <p:sp>
        <p:nvSpPr>
          <p:cNvPr id="361" name="Google Shape;361;p20"/>
          <p:cNvSpPr txBox="1"/>
          <p:nvPr/>
        </p:nvSpPr>
        <p:spPr>
          <a:xfrm>
            <a:off x="-370127" y="6677916"/>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Listen</a:t>
            </a:r>
            <a:endParaRPr/>
          </a:p>
        </p:txBody>
      </p:sp>
      <p:sp>
        <p:nvSpPr>
          <p:cNvPr id="362" name="Google Shape;362;p20"/>
          <p:cNvSpPr/>
          <p:nvPr/>
        </p:nvSpPr>
        <p:spPr>
          <a:xfrm>
            <a:off x="13976277" y="5581914"/>
            <a:ext cx="3283023" cy="2892558"/>
          </a:xfrm>
          <a:custGeom>
            <a:rect b="b" l="l" r="r" t="t"/>
            <a:pathLst>
              <a:path extrusionOk="0" h="2374057" w="2864624">
                <a:moveTo>
                  <a:pt x="0" y="0"/>
                </a:moveTo>
                <a:lnTo>
                  <a:pt x="2864623" y="0"/>
                </a:lnTo>
                <a:lnTo>
                  <a:pt x="2864623" y="2374057"/>
                </a:lnTo>
                <a:lnTo>
                  <a:pt x="0" y="237405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20"/>
          <p:cNvSpPr/>
          <p:nvPr/>
        </p:nvSpPr>
        <p:spPr>
          <a:xfrm>
            <a:off x="1086678" y="2916591"/>
            <a:ext cx="3105005" cy="2892558"/>
          </a:xfrm>
          <a:custGeom>
            <a:rect b="b" l="l" r="r" t="t"/>
            <a:pathLst>
              <a:path extrusionOk="0" h="3909147" w="3970356">
                <a:moveTo>
                  <a:pt x="0" y="0"/>
                </a:moveTo>
                <a:lnTo>
                  <a:pt x="3970356" y="0"/>
                </a:lnTo>
                <a:lnTo>
                  <a:pt x="3970356" y="3909147"/>
                </a:lnTo>
                <a:lnTo>
                  <a:pt x="0" y="390914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364" name="Google Shape;364;p20"/>
          <p:cNvPicPr preferRelativeResize="0"/>
          <p:nvPr/>
        </p:nvPicPr>
        <p:blipFill rotWithShape="1">
          <a:blip r:embed="rId6">
            <a:alphaModFix/>
          </a:blip>
          <a:srcRect b="0" l="0" r="0" t="0"/>
          <a:stretch/>
        </p:blipFill>
        <p:spPr>
          <a:xfrm>
            <a:off x="1086678" y="8205273"/>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0" st="0"/>
                                            </p:txEl>
                                          </p:spTgt>
                                        </p:tgtEl>
                                        <p:attrNameLst>
                                          <p:attrName>style.visibility</p:attrName>
                                        </p:attrNameLst>
                                      </p:cBhvr>
                                      <p:to>
                                        <p:strVal val="visible"/>
                                      </p:to>
                                    </p:set>
                                    <p:animEffect filter="fade" transition="in">
                                      <p:cBhvr>
                                        <p:cTn dur="500"/>
                                        <p:tgtEl>
                                          <p:spTgt spid="3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500"/>
                                        <p:tgtEl>
                                          <p:spTgt spid="3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animEffect filter="fade" transition="in">
                                      <p:cBhvr>
                                        <p:cTn dur="500"/>
                                        <p:tgtEl>
                                          <p:spTgt spid="3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0" st="0"/>
                                            </p:txEl>
                                          </p:spTgt>
                                        </p:tgtEl>
                                        <p:attrNameLst>
                                          <p:attrName>style.visibility</p:attrName>
                                        </p:attrNameLst>
                                      </p:cBhvr>
                                      <p:to>
                                        <p:strVal val="visible"/>
                                      </p:to>
                                    </p:set>
                                    <p:animEffect filter="fade" transition="in">
                                      <p:cBhvr>
                                        <p:cTn dur="500"/>
                                        <p:tgtEl>
                                          <p:spTgt spid="35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1"/>
          <p:cNvSpPr/>
          <p:nvPr/>
        </p:nvSpPr>
        <p:spPr>
          <a:xfrm>
            <a:off x="0" y="0"/>
            <a:ext cx="18288000" cy="8948582"/>
          </a:xfrm>
          <a:custGeom>
            <a:rect b="b" l="l" r="r" t="t"/>
            <a:pathLst>
              <a:path extrusionOk="0" h="818487" w="1672721">
                <a:moveTo>
                  <a:pt x="0" y="0"/>
                </a:moveTo>
                <a:lnTo>
                  <a:pt x="1672721" y="0"/>
                </a:lnTo>
                <a:lnTo>
                  <a:pt x="1672721" y="818487"/>
                </a:lnTo>
                <a:lnTo>
                  <a:pt x="0" y="818487"/>
                </a:lnTo>
                <a:close/>
              </a:path>
            </a:pathLst>
          </a:custGeom>
          <a:solidFill>
            <a:srgbClr val="9B52B9"/>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21"/>
          <p:cNvSpPr/>
          <p:nvPr/>
        </p:nvSpPr>
        <p:spPr>
          <a:xfrm>
            <a:off x="0" y="376086"/>
            <a:ext cx="18288000" cy="8266975"/>
          </a:xfrm>
          <a:custGeom>
            <a:rect b="b" l="l" r="r" t="t"/>
            <a:pathLst>
              <a:path extrusionOk="0" h="8266975" w="18288000">
                <a:moveTo>
                  <a:pt x="0" y="0"/>
                </a:moveTo>
                <a:lnTo>
                  <a:pt x="18288000" y="0"/>
                </a:lnTo>
                <a:lnTo>
                  <a:pt x="18288000" y="8266975"/>
                </a:lnTo>
                <a:lnTo>
                  <a:pt x="0" y="8266975"/>
                </a:lnTo>
                <a:lnTo>
                  <a:pt x="0" y="0"/>
                </a:lnTo>
                <a:close/>
              </a:path>
            </a:pathLst>
          </a:custGeom>
          <a:blipFill rotWithShape="1">
            <a:blip r:embed="rId3">
              <a:alphaModFix/>
            </a:blip>
            <a:stretch>
              <a:fillRect b="-26759" l="0" r="0" t="-5868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21"/>
          <p:cNvSpPr/>
          <p:nvPr/>
        </p:nvSpPr>
        <p:spPr>
          <a:xfrm>
            <a:off x="1863989" y="1931863"/>
            <a:ext cx="14560023" cy="5246370"/>
          </a:xfrm>
          <a:custGeom>
            <a:rect b="b" l="l" r="r" t="t"/>
            <a:pathLst>
              <a:path extrusionOk="0" h="812800" w="2255729">
                <a:moveTo>
                  <a:pt x="53172" y="0"/>
                </a:moveTo>
                <a:lnTo>
                  <a:pt x="2202556" y="0"/>
                </a:lnTo>
                <a:cubicBezTo>
                  <a:pt x="2231922" y="0"/>
                  <a:pt x="2255729" y="23806"/>
                  <a:pt x="2255729" y="53172"/>
                </a:cubicBezTo>
                <a:lnTo>
                  <a:pt x="2255729" y="759628"/>
                </a:lnTo>
                <a:cubicBezTo>
                  <a:pt x="2255729" y="788994"/>
                  <a:pt x="2231922" y="812800"/>
                  <a:pt x="2202556" y="812800"/>
                </a:cubicBezTo>
                <a:lnTo>
                  <a:pt x="53172" y="812800"/>
                </a:lnTo>
                <a:cubicBezTo>
                  <a:pt x="23806" y="812800"/>
                  <a:pt x="0" y="788994"/>
                  <a:pt x="0" y="759628"/>
                </a:cubicBezTo>
                <a:lnTo>
                  <a:pt x="0" y="53172"/>
                </a:lnTo>
                <a:cubicBezTo>
                  <a:pt x="0" y="23806"/>
                  <a:pt x="23806" y="0"/>
                  <a:pt x="53172"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21"/>
          <p:cNvSpPr txBox="1"/>
          <p:nvPr/>
        </p:nvSpPr>
        <p:spPr>
          <a:xfrm>
            <a:off x="1509063" y="3971140"/>
            <a:ext cx="14560023" cy="1125308"/>
          </a:xfrm>
          <a:prstGeom prst="rect">
            <a:avLst/>
          </a:prstGeom>
          <a:noFill/>
          <a:ln>
            <a:noFill/>
          </a:ln>
        </p:spPr>
        <p:txBody>
          <a:bodyPr anchorCtr="0" anchor="t" bIns="0" lIns="0" spcFirstLastPara="1" rIns="0" wrap="square" tIns="0">
            <a:spAutoFit/>
          </a:bodyPr>
          <a:lstStyle/>
          <a:p>
            <a:pPr indent="0" lvl="0" marL="0" marR="0" rtl="0" algn="ctr">
              <a:lnSpc>
                <a:spcPct val="87500"/>
              </a:lnSpc>
              <a:spcBef>
                <a:spcPts val="0"/>
              </a:spcBef>
              <a:spcAft>
                <a:spcPts val="0"/>
              </a:spcAft>
              <a:buNone/>
            </a:pPr>
            <a:r>
              <a:rPr b="1" lang="en-GB" sz="9600">
                <a:solidFill>
                  <a:srgbClr val="9B52B9"/>
                </a:solidFill>
                <a:latin typeface="Century Gothic"/>
                <a:ea typeface="Century Gothic"/>
                <a:cs typeface="Century Gothic"/>
                <a:sym typeface="Century Gothic"/>
              </a:rPr>
              <a:t>Different belongs</a:t>
            </a:r>
            <a:endParaRPr/>
          </a:p>
        </p:txBody>
      </p:sp>
      <p:pic>
        <p:nvPicPr>
          <p:cNvPr descr="A couple of circular logos" id="374" name="Google Shape;374;p21"/>
          <p:cNvPicPr preferRelativeResize="0"/>
          <p:nvPr/>
        </p:nvPicPr>
        <p:blipFill rotWithShape="1">
          <a:blip r:embed="rId4">
            <a:alphaModFix/>
          </a:blip>
          <a:srcRect b="0" l="0" r="0" t="0"/>
          <a:stretch/>
        </p:blipFill>
        <p:spPr>
          <a:xfrm>
            <a:off x="530488" y="8267905"/>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379" name="Shape 379"/>
        <p:cNvGrpSpPr/>
        <p:nvPr/>
      </p:nvGrpSpPr>
      <p:grpSpPr>
        <a:xfrm>
          <a:off x="0" y="0"/>
          <a:ext cx="0" cy="0"/>
          <a:chOff x="0" y="0"/>
          <a:chExt cx="0" cy="0"/>
        </a:xfrm>
      </p:grpSpPr>
      <p:sp>
        <p:nvSpPr>
          <p:cNvPr id="380" name="Google Shape;380;p22"/>
          <p:cNvSpPr/>
          <p:nvPr/>
        </p:nvSpPr>
        <p:spPr>
          <a:xfrm>
            <a:off x="0" y="0"/>
            <a:ext cx="18288000" cy="8886410"/>
          </a:xfrm>
          <a:custGeom>
            <a:rect b="b" l="l" r="r" t="t"/>
            <a:pathLst>
              <a:path extrusionOk="0" h="8886410" w="18288000">
                <a:moveTo>
                  <a:pt x="0" y="0"/>
                </a:moveTo>
                <a:lnTo>
                  <a:pt x="18288000" y="0"/>
                </a:lnTo>
                <a:lnTo>
                  <a:pt x="18288000" y="8886410"/>
                </a:lnTo>
                <a:lnTo>
                  <a:pt x="0" y="8886410"/>
                </a:lnTo>
                <a:lnTo>
                  <a:pt x="0" y="0"/>
                </a:lnTo>
                <a:close/>
              </a:path>
            </a:pathLst>
          </a:custGeom>
          <a:blipFill rotWithShape="1">
            <a:blip r:embed="rId3">
              <a:alphaModFix/>
            </a:blip>
            <a:stretch>
              <a:fillRect b="-22153" l="0" r="0" t="-5035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22"/>
          <p:cNvSpPr/>
          <p:nvPr/>
        </p:nvSpPr>
        <p:spPr>
          <a:xfrm>
            <a:off x="5891492" y="328405"/>
            <a:ext cx="6645402" cy="8229600"/>
          </a:xfrm>
          <a:custGeom>
            <a:rect b="b" l="l" r="r" t="t"/>
            <a:pathLst>
              <a:path extrusionOk="0" h="8229600" w="6645402">
                <a:moveTo>
                  <a:pt x="0" y="0"/>
                </a:moveTo>
                <a:lnTo>
                  <a:pt x="6645402" y="0"/>
                </a:lnTo>
                <a:lnTo>
                  <a:pt x="6645402" y="8229600"/>
                </a:lnTo>
                <a:lnTo>
                  <a:pt x="0" y="82296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22"/>
          <p:cNvSpPr txBox="1"/>
          <p:nvPr/>
        </p:nvSpPr>
        <p:spPr>
          <a:xfrm>
            <a:off x="6661739" y="900527"/>
            <a:ext cx="5230178" cy="193110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GB" sz="7500">
                <a:solidFill>
                  <a:srgbClr val="9B52B9"/>
                </a:solidFill>
                <a:latin typeface="Century Gothic"/>
                <a:ea typeface="Century Gothic"/>
                <a:cs typeface="Century Gothic"/>
                <a:sym typeface="Century Gothic"/>
              </a:rPr>
              <a:t>Thank you!!</a:t>
            </a:r>
            <a:endParaRPr/>
          </a:p>
        </p:txBody>
      </p:sp>
      <p:pic>
        <p:nvPicPr>
          <p:cNvPr descr="A couple of circular logos" id="383" name="Google Shape;383;p22"/>
          <p:cNvPicPr preferRelativeResize="0"/>
          <p:nvPr/>
        </p:nvPicPr>
        <p:blipFill rotWithShape="1">
          <a:blip r:embed="rId5">
            <a:alphaModFix/>
          </a:blip>
          <a:srcRect b="0" l="0" r="0" t="0"/>
          <a:stretch/>
        </p:blipFill>
        <p:spPr>
          <a:xfrm>
            <a:off x="530488" y="8267905"/>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84" name="Google Shape;384;p22"/>
          <p:cNvSpPr/>
          <p:nvPr/>
        </p:nvSpPr>
        <p:spPr>
          <a:xfrm>
            <a:off x="16241063" y="8919681"/>
            <a:ext cx="2046937" cy="1329219"/>
          </a:xfrm>
          <a:custGeom>
            <a:rect b="b" l="l" r="r" t="t"/>
            <a:pathLst>
              <a:path extrusionOk="0" h="1329219" w="2046937">
                <a:moveTo>
                  <a:pt x="0" y="0"/>
                </a:moveTo>
                <a:lnTo>
                  <a:pt x="2046937" y="0"/>
                </a:lnTo>
                <a:lnTo>
                  <a:pt x="2046937" y="1329219"/>
                </a:lnTo>
                <a:lnTo>
                  <a:pt x="0" y="1329219"/>
                </a:lnTo>
                <a:lnTo>
                  <a:pt x="0" y="0"/>
                </a:lnTo>
                <a:close/>
              </a:path>
            </a:pathLst>
          </a:custGeom>
          <a:blipFill rotWithShape="1">
            <a:blip r:embed="rId6">
              <a:alphaModFix/>
            </a:blip>
            <a:stretch>
              <a:fillRect b="-1141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22"/>
          <p:cNvSpPr/>
          <p:nvPr/>
        </p:nvSpPr>
        <p:spPr>
          <a:xfrm>
            <a:off x="13944600" y="9029700"/>
            <a:ext cx="2068729" cy="1135400"/>
          </a:xfrm>
          <a:custGeom>
            <a:rect b="b" l="l" r="r" t="t"/>
            <a:pathLst>
              <a:path extrusionOk="0" h="1135400" w="2068729">
                <a:moveTo>
                  <a:pt x="0" y="0"/>
                </a:moveTo>
                <a:lnTo>
                  <a:pt x="2068730" y="0"/>
                </a:lnTo>
                <a:lnTo>
                  <a:pt x="2068730" y="1135400"/>
                </a:lnTo>
                <a:lnTo>
                  <a:pt x="0" y="11354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822"/>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822"/>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52B9"/>
        </a:solidFill>
      </p:bgPr>
    </p:bg>
    <p:spTree>
      <p:nvGrpSpPr>
        <p:cNvPr id="116" name="Shape 116"/>
        <p:cNvGrpSpPr/>
        <p:nvPr/>
      </p:nvGrpSpPr>
      <p:grpSpPr>
        <a:xfrm>
          <a:off x="0" y="0"/>
          <a:ext cx="0" cy="0"/>
          <a:chOff x="0" y="0"/>
          <a:chExt cx="0" cy="0"/>
        </a:xfrm>
      </p:grpSpPr>
      <p:sp>
        <p:nvSpPr>
          <p:cNvPr id="117" name="Google Shape;117;p3"/>
          <p:cNvSpPr/>
          <p:nvPr/>
        </p:nvSpPr>
        <p:spPr>
          <a:xfrm>
            <a:off x="0" y="9017180"/>
            <a:ext cx="18288000" cy="126982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8" name="Google Shape;118;p3"/>
          <p:cNvGrpSpPr/>
          <p:nvPr/>
        </p:nvGrpSpPr>
        <p:grpSpPr>
          <a:xfrm>
            <a:off x="0" y="4314446"/>
            <a:ext cx="18288000" cy="4639054"/>
            <a:chOff x="0" y="-38100"/>
            <a:chExt cx="4816593" cy="1221808"/>
          </a:xfrm>
        </p:grpSpPr>
        <p:sp>
          <p:nvSpPr>
            <p:cNvPr id="119" name="Google Shape;119;p3"/>
            <p:cNvSpPr/>
            <p:nvPr/>
          </p:nvSpPr>
          <p:spPr>
            <a:xfrm>
              <a:off x="0" y="0"/>
              <a:ext cx="4816592" cy="1183708"/>
            </a:xfrm>
            <a:custGeom>
              <a:rect b="b" l="l" r="r" t="t"/>
              <a:pathLst>
                <a:path extrusionOk="0" h="1183708" w="4816592">
                  <a:moveTo>
                    <a:pt x="0" y="0"/>
                  </a:moveTo>
                  <a:lnTo>
                    <a:pt x="4816592" y="0"/>
                  </a:lnTo>
                  <a:lnTo>
                    <a:pt x="4816592" y="1183708"/>
                  </a:lnTo>
                  <a:lnTo>
                    <a:pt x="0" y="1183708"/>
                  </a:lnTo>
                  <a:close/>
                </a:path>
              </a:pathLst>
            </a:custGeom>
            <a:solidFill>
              <a:srgbClr val="2AC476"/>
            </a:solidFill>
            <a:ln cap="flat" cmpd="sng" w="9525">
              <a:solidFill>
                <a:srgbClr val="2AC47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txBox="1"/>
            <p:nvPr/>
          </p:nvSpPr>
          <p:spPr>
            <a:xfrm>
              <a:off x="0" y="-38100"/>
              <a:ext cx="4816593" cy="1221808"/>
            </a:xfrm>
            <a:prstGeom prst="rect">
              <a:avLst/>
            </a:prstGeom>
            <a:solidFill>
              <a:srgbClr val="2AC476"/>
            </a:solidFill>
            <a:ln cap="flat" cmpd="sng" w="9525">
              <a:solidFill>
                <a:srgbClr val="2AC476"/>
              </a:solidFill>
              <a:prstDash val="solid"/>
              <a:round/>
              <a:headEnd len="sm" w="sm" type="none"/>
              <a:tailEnd len="sm" w="sm" type="none"/>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 name="Google Shape;121;p3"/>
          <p:cNvGrpSpPr/>
          <p:nvPr/>
        </p:nvGrpSpPr>
        <p:grpSpPr>
          <a:xfrm>
            <a:off x="293098" y="285817"/>
            <a:ext cx="12588989" cy="3651088"/>
            <a:chOff x="525566" y="-190500"/>
            <a:chExt cx="17236869" cy="5556088"/>
          </a:xfrm>
        </p:grpSpPr>
        <p:sp>
          <p:nvSpPr>
            <p:cNvPr id="122" name="Google Shape;122;p3"/>
            <p:cNvSpPr/>
            <p:nvPr/>
          </p:nvSpPr>
          <p:spPr>
            <a:xfrm>
              <a:off x="525566" y="-190500"/>
              <a:ext cx="17236869" cy="5556088"/>
            </a:xfrm>
            <a:custGeom>
              <a:rect b="b" l="l" r="r" t="t"/>
              <a:pathLst>
                <a:path extrusionOk="0" h="860783" w="2670442">
                  <a:moveTo>
                    <a:pt x="44915" y="0"/>
                  </a:moveTo>
                  <a:lnTo>
                    <a:pt x="2625527" y="0"/>
                  </a:lnTo>
                  <a:cubicBezTo>
                    <a:pt x="2650333" y="0"/>
                    <a:pt x="2670442" y="20109"/>
                    <a:pt x="2670442" y="44915"/>
                  </a:cubicBezTo>
                  <a:lnTo>
                    <a:pt x="2670442" y="815869"/>
                  </a:lnTo>
                  <a:cubicBezTo>
                    <a:pt x="2670442" y="840674"/>
                    <a:pt x="2650333" y="860783"/>
                    <a:pt x="2625527" y="860783"/>
                  </a:cubicBezTo>
                  <a:lnTo>
                    <a:pt x="44915" y="860783"/>
                  </a:lnTo>
                  <a:cubicBezTo>
                    <a:pt x="20109" y="860783"/>
                    <a:pt x="0" y="840674"/>
                    <a:pt x="0" y="815869"/>
                  </a:cubicBezTo>
                  <a:lnTo>
                    <a:pt x="0" y="44915"/>
                  </a:lnTo>
                  <a:cubicBezTo>
                    <a:pt x="0" y="20109"/>
                    <a:pt x="20109" y="0"/>
                    <a:pt x="44915" y="0"/>
                  </a:cubicBezTo>
                  <a:close/>
                </a:path>
              </a:pathLst>
            </a:custGeom>
            <a:blipFill rotWithShape="1">
              <a:blip r:embed="rId3">
                <a:alphaModFix/>
              </a:blip>
              <a:stretch>
                <a:fillRect b="-80007" l="0" r="0" t="-80009"/>
              </a:stretch>
            </a:blipFill>
            <a:ln cap="rnd" cmpd="sng" w="38100">
              <a:solidFill>
                <a:srgbClr val="9B52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3"/>
            <p:cNvSpPr/>
            <p:nvPr/>
          </p:nvSpPr>
          <p:spPr>
            <a:xfrm>
              <a:off x="923160" y="63911"/>
              <a:ext cx="16441679" cy="4980898"/>
            </a:xfrm>
            <a:custGeom>
              <a:rect b="b" l="l" r="r" t="t"/>
              <a:pathLst>
                <a:path extrusionOk="0" h="771671" w="2547246">
                  <a:moveTo>
                    <a:pt x="47087" y="0"/>
                  </a:moveTo>
                  <a:lnTo>
                    <a:pt x="2500159" y="0"/>
                  </a:lnTo>
                  <a:cubicBezTo>
                    <a:pt x="2512648" y="0"/>
                    <a:pt x="2524624" y="4961"/>
                    <a:pt x="2533455" y="13792"/>
                  </a:cubicBezTo>
                  <a:cubicBezTo>
                    <a:pt x="2542286" y="22622"/>
                    <a:pt x="2547246" y="34599"/>
                    <a:pt x="2547246" y="47087"/>
                  </a:cubicBezTo>
                  <a:lnTo>
                    <a:pt x="2547246" y="724584"/>
                  </a:lnTo>
                  <a:cubicBezTo>
                    <a:pt x="2547246" y="737073"/>
                    <a:pt x="2542286" y="749049"/>
                    <a:pt x="2533455" y="757880"/>
                  </a:cubicBezTo>
                  <a:cubicBezTo>
                    <a:pt x="2524624" y="766710"/>
                    <a:pt x="2512648" y="771671"/>
                    <a:pt x="2500159" y="771671"/>
                  </a:cubicBezTo>
                  <a:lnTo>
                    <a:pt x="47087" y="771671"/>
                  </a:lnTo>
                  <a:cubicBezTo>
                    <a:pt x="21082" y="771671"/>
                    <a:pt x="0" y="750590"/>
                    <a:pt x="0" y="724584"/>
                  </a:cubicBezTo>
                  <a:lnTo>
                    <a:pt x="0" y="47087"/>
                  </a:lnTo>
                  <a:cubicBezTo>
                    <a:pt x="0" y="21082"/>
                    <a:pt x="21082" y="0"/>
                    <a:pt x="47087" y="0"/>
                  </a:cubicBezTo>
                  <a:close/>
                </a:path>
              </a:pathLst>
            </a:custGeom>
            <a:solidFill>
              <a:srgbClr val="FFFFFF"/>
            </a:solidFill>
            <a:ln cap="rnd" cmpd="sng" w="12700">
              <a:solidFill>
                <a:srgbClr val="9B52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4" name="Google Shape;124;p3"/>
          <p:cNvSpPr txBox="1"/>
          <p:nvPr/>
        </p:nvSpPr>
        <p:spPr>
          <a:xfrm>
            <a:off x="-120152" y="1470199"/>
            <a:ext cx="12588989"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What does Autism Mean?</a:t>
            </a:r>
            <a:endParaRPr/>
          </a:p>
        </p:txBody>
      </p:sp>
      <p:sp>
        <p:nvSpPr>
          <p:cNvPr id="125" name="Google Shape;125;p3"/>
          <p:cNvSpPr/>
          <p:nvPr/>
        </p:nvSpPr>
        <p:spPr>
          <a:xfrm>
            <a:off x="5318011" y="4845212"/>
            <a:ext cx="12588989" cy="3651088"/>
          </a:xfrm>
          <a:custGeom>
            <a:rect b="b" l="l" r="r" t="t"/>
            <a:pathLst>
              <a:path extrusionOk="0" h="860783" w="2670442">
                <a:moveTo>
                  <a:pt x="44915" y="0"/>
                </a:moveTo>
                <a:lnTo>
                  <a:pt x="2625527" y="0"/>
                </a:lnTo>
                <a:cubicBezTo>
                  <a:pt x="2650333" y="0"/>
                  <a:pt x="2670442" y="20109"/>
                  <a:pt x="2670442" y="44915"/>
                </a:cubicBezTo>
                <a:lnTo>
                  <a:pt x="2670442" y="815869"/>
                </a:lnTo>
                <a:cubicBezTo>
                  <a:pt x="2670442" y="840674"/>
                  <a:pt x="2650333" y="860783"/>
                  <a:pt x="2625527" y="860783"/>
                </a:cubicBezTo>
                <a:lnTo>
                  <a:pt x="44915" y="860783"/>
                </a:lnTo>
                <a:cubicBezTo>
                  <a:pt x="20109" y="860783"/>
                  <a:pt x="0" y="840674"/>
                  <a:pt x="0" y="815869"/>
                </a:cubicBezTo>
                <a:lnTo>
                  <a:pt x="0" y="44915"/>
                </a:lnTo>
                <a:cubicBezTo>
                  <a:pt x="0" y="20109"/>
                  <a:pt x="20109" y="0"/>
                  <a:pt x="44915" y="0"/>
                </a:cubicBezTo>
                <a:close/>
              </a:path>
            </a:pathLst>
          </a:custGeom>
          <a:blipFill rotWithShape="1">
            <a:blip r:embed="rId3">
              <a:alphaModFix/>
            </a:blip>
            <a:stretch>
              <a:fillRect b="-80007" l="0" r="0" t="-80009"/>
            </a:stretch>
          </a:blipFill>
          <a:ln cap="rnd" cmpd="sng" w="38100">
            <a:solidFill>
              <a:srgbClr val="2AC47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3"/>
          <p:cNvSpPr/>
          <p:nvPr/>
        </p:nvSpPr>
        <p:spPr>
          <a:xfrm>
            <a:off x="5608395" y="5012394"/>
            <a:ext cx="12008220" cy="3273112"/>
          </a:xfrm>
          <a:custGeom>
            <a:rect b="b" l="l" r="r" t="t"/>
            <a:pathLst>
              <a:path extrusionOk="0" h="771671" w="2547246">
                <a:moveTo>
                  <a:pt x="47087" y="0"/>
                </a:moveTo>
                <a:lnTo>
                  <a:pt x="2500159" y="0"/>
                </a:lnTo>
                <a:cubicBezTo>
                  <a:pt x="2512648" y="0"/>
                  <a:pt x="2524624" y="4961"/>
                  <a:pt x="2533455" y="13792"/>
                </a:cubicBezTo>
                <a:cubicBezTo>
                  <a:pt x="2542286" y="22622"/>
                  <a:pt x="2547246" y="34599"/>
                  <a:pt x="2547246" y="47087"/>
                </a:cubicBezTo>
                <a:lnTo>
                  <a:pt x="2547246" y="724584"/>
                </a:lnTo>
                <a:cubicBezTo>
                  <a:pt x="2547246" y="737073"/>
                  <a:pt x="2542286" y="749049"/>
                  <a:pt x="2533455" y="757880"/>
                </a:cubicBezTo>
                <a:cubicBezTo>
                  <a:pt x="2524624" y="766710"/>
                  <a:pt x="2512648" y="771671"/>
                  <a:pt x="2500159" y="771671"/>
                </a:cubicBezTo>
                <a:lnTo>
                  <a:pt x="47087" y="771671"/>
                </a:lnTo>
                <a:cubicBezTo>
                  <a:pt x="21082" y="771671"/>
                  <a:pt x="0" y="750590"/>
                  <a:pt x="0" y="724584"/>
                </a:cubicBezTo>
                <a:lnTo>
                  <a:pt x="0" y="47087"/>
                </a:lnTo>
                <a:cubicBezTo>
                  <a:pt x="0" y="21082"/>
                  <a:pt x="21082" y="0"/>
                  <a:pt x="47087"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3"/>
          <p:cNvSpPr txBox="1"/>
          <p:nvPr/>
        </p:nvSpPr>
        <p:spPr>
          <a:xfrm>
            <a:off x="5936546" y="6194599"/>
            <a:ext cx="10979854"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What does ADHD mean?</a:t>
            </a:r>
            <a:endParaRPr/>
          </a:p>
        </p:txBody>
      </p:sp>
      <p:pic>
        <p:nvPicPr>
          <p:cNvPr descr="A couple of circular logos" id="128" name="Google Shape;128;p3"/>
          <p:cNvPicPr preferRelativeResize="0"/>
          <p:nvPr/>
        </p:nvPicPr>
        <p:blipFill rotWithShape="1">
          <a:blip r:embed="rId4">
            <a:alphaModFix/>
          </a:blip>
          <a:srcRect b="0" l="0" r="0" t="0"/>
          <a:stretch/>
        </p:blipFill>
        <p:spPr>
          <a:xfrm>
            <a:off x="530488" y="8267905"/>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5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500"/>
                                        <p:tgtEl>
                                          <p:spTgt spid="12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p:nvPr/>
        </p:nvSpPr>
        <p:spPr>
          <a:xfrm>
            <a:off x="0" y="0"/>
            <a:ext cx="18288000" cy="8948582"/>
          </a:xfrm>
          <a:custGeom>
            <a:rect b="b" l="l" r="r" t="t"/>
            <a:pathLst>
              <a:path extrusionOk="0" h="818487" w="1672721">
                <a:moveTo>
                  <a:pt x="0" y="0"/>
                </a:moveTo>
                <a:lnTo>
                  <a:pt x="1672721" y="0"/>
                </a:lnTo>
                <a:lnTo>
                  <a:pt x="1672721" y="818487"/>
                </a:lnTo>
                <a:lnTo>
                  <a:pt x="0" y="818487"/>
                </a:lnTo>
                <a:close/>
              </a:path>
            </a:pathLst>
          </a:custGeom>
          <a:solidFill>
            <a:srgbClr val="2AC476"/>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4"/>
          <p:cNvSpPr/>
          <p:nvPr/>
        </p:nvSpPr>
        <p:spPr>
          <a:xfrm>
            <a:off x="0" y="376086"/>
            <a:ext cx="18288000" cy="8266975"/>
          </a:xfrm>
          <a:custGeom>
            <a:rect b="b" l="l" r="r" t="t"/>
            <a:pathLst>
              <a:path extrusionOk="0" h="8266975" w="18288000">
                <a:moveTo>
                  <a:pt x="0" y="0"/>
                </a:moveTo>
                <a:lnTo>
                  <a:pt x="18288000" y="0"/>
                </a:lnTo>
                <a:lnTo>
                  <a:pt x="18288000" y="8266975"/>
                </a:lnTo>
                <a:lnTo>
                  <a:pt x="0" y="8266975"/>
                </a:lnTo>
                <a:lnTo>
                  <a:pt x="0" y="0"/>
                </a:lnTo>
                <a:close/>
              </a:path>
            </a:pathLst>
          </a:custGeom>
          <a:blipFill rotWithShape="1">
            <a:blip r:embed="rId3">
              <a:alphaModFix/>
            </a:blip>
            <a:stretch>
              <a:fillRect b="-26759" l="0" r="0" t="-5868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4"/>
          <p:cNvSpPr/>
          <p:nvPr/>
        </p:nvSpPr>
        <p:spPr>
          <a:xfrm>
            <a:off x="1863989" y="1931863"/>
            <a:ext cx="14560023" cy="5246370"/>
          </a:xfrm>
          <a:custGeom>
            <a:rect b="b" l="l" r="r" t="t"/>
            <a:pathLst>
              <a:path extrusionOk="0" h="812800" w="2255729">
                <a:moveTo>
                  <a:pt x="53172" y="0"/>
                </a:moveTo>
                <a:lnTo>
                  <a:pt x="2202556" y="0"/>
                </a:lnTo>
                <a:cubicBezTo>
                  <a:pt x="2231922" y="0"/>
                  <a:pt x="2255729" y="23806"/>
                  <a:pt x="2255729" y="53172"/>
                </a:cubicBezTo>
                <a:lnTo>
                  <a:pt x="2255729" y="759628"/>
                </a:lnTo>
                <a:cubicBezTo>
                  <a:pt x="2255729" y="788994"/>
                  <a:pt x="2231922" y="812800"/>
                  <a:pt x="2202556" y="812800"/>
                </a:cubicBezTo>
                <a:lnTo>
                  <a:pt x="53172" y="812800"/>
                </a:lnTo>
                <a:cubicBezTo>
                  <a:pt x="23806" y="812800"/>
                  <a:pt x="0" y="788994"/>
                  <a:pt x="0" y="759628"/>
                </a:cubicBezTo>
                <a:lnTo>
                  <a:pt x="0" y="53172"/>
                </a:lnTo>
                <a:cubicBezTo>
                  <a:pt x="0" y="23806"/>
                  <a:pt x="23806" y="0"/>
                  <a:pt x="53172"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4"/>
          <p:cNvSpPr txBox="1"/>
          <p:nvPr/>
        </p:nvSpPr>
        <p:spPr>
          <a:xfrm>
            <a:off x="1863989" y="3983548"/>
            <a:ext cx="14560023" cy="1125308"/>
          </a:xfrm>
          <a:prstGeom prst="rect">
            <a:avLst/>
          </a:prstGeom>
          <a:noFill/>
          <a:ln>
            <a:noFill/>
          </a:ln>
        </p:spPr>
        <p:txBody>
          <a:bodyPr anchorCtr="0" anchor="t" bIns="0" lIns="0" spcFirstLastPara="1" rIns="0" wrap="square" tIns="0">
            <a:spAutoFit/>
          </a:bodyPr>
          <a:lstStyle/>
          <a:p>
            <a:pPr indent="0" lvl="0" marL="0" marR="0" rtl="0" algn="ctr">
              <a:lnSpc>
                <a:spcPct val="87500"/>
              </a:lnSpc>
              <a:spcBef>
                <a:spcPts val="0"/>
              </a:spcBef>
              <a:spcAft>
                <a:spcPts val="0"/>
              </a:spcAft>
              <a:buNone/>
            </a:pPr>
            <a:r>
              <a:rPr b="1" lang="en-GB" sz="9600">
                <a:solidFill>
                  <a:srgbClr val="2AC476"/>
                </a:solidFill>
                <a:latin typeface="Century Gothic"/>
                <a:ea typeface="Century Gothic"/>
                <a:cs typeface="Century Gothic"/>
                <a:sym typeface="Century Gothic"/>
              </a:rPr>
              <a:t>Quick Quiz</a:t>
            </a:r>
            <a:endParaRPr/>
          </a:p>
        </p:txBody>
      </p:sp>
      <p:pic>
        <p:nvPicPr>
          <p:cNvPr descr="A couple of circular logos" id="138" name="Google Shape;138;p4"/>
          <p:cNvPicPr preferRelativeResize="0"/>
          <p:nvPr/>
        </p:nvPicPr>
        <p:blipFill rotWithShape="1">
          <a:blip r:embed="rId4">
            <a:alphaModFix/>
          </a:blip>
          <a:srcRect b="0" l="0" r="0" t="0"/>
          <a:stretch/>
        </p:blipFill>
        <p:spPr>
          <a:xfrm>
            <a:off x="530488" y="8267905"/>
            <a:ext cx="2667000" cy="1666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9B52B9"/>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5"/>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9B52B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5"/>
          <p:cNvSpPr/>
          <p:nvPr/>
        </p:nvSpPr>
        <p:spPr>
          <a:xfrm>
            <a:off x="404964" y="2728817"/>
            <a:ext cx="11438313" cy="5843683"/>
          </a:xfrm>
          <a:custGeom>
            <a:rect b="b" l="l" r="r" t="t"/>
            <a:pathLst>
              <a:path extrusionOk="0" h="905339" w="1772094">
                <a:moveTo>
                  <a:pt x="67684" y="0"/>
                </a:moveTo>
                <a:lnTo>
                  <a:pt x="1704410" y="0"/>
                </a:lnTo>
                <a:cubicBezTo>
                  <a:pt x="1722361" y="0"/>
                  <a:pt x="1739577" y="7131"/>
                  <a:pt x="1752270" y="19824"/>
                </a:cubicBezTo>
                <a:cubicBezTo>
                  <a:pt x="1764963" y="32517"/>
                  <a:pt x="1772094" y="49733"/>
                  <a:pt x="1772094" y="67684"/>
                </a:cubicBezTo>
                <a:lnTo>
                  <a:pt x="1772094" y="837655"/>
                </a:lnTo>
                <a:cubicBezTo>
                  <a:pt x="1772094" y="875036"/>
                  <a:pt x="1741791" y="905339"/>
                  <a:pt x="1704410" y="905339"/>
                </a:cubicBezTo>
                <a:lnTo>
                  <a:pt x="67684" y="905339"/>
                </a:lnTo>
                <a:cubicBezTo>
                  <a:pt x="30303" y="905339"/>
                  <a:pt x="0" y="875036"/>
                  <a:pt x="0" y="837655"/>
                </a:cubicBezTo>
                <a:lnTo>
                  <a:pt x="0" y="67684"/>
                </a:lnTo>
                <a:cubicBezTo>
                  <a:pt x="0" y="30303"/>
                  <a:pt x="30303" y="0"/>
                  <a:pt x="67684"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5"/>
          <p:cNvSpPr txBox="1"/>
          <p:nvPr/>
        </p:nvSpPr>
        <p:spPr>
          <a:xfrm>
            <a:off x="1863989" y="561566"/>
            <a:ext cx="14560023"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FEFEFE"/>
                </a:solidFill>
                <a:latin typeface="Century Gothic"/>
                <a:ea typeface="Century Gothic"/>
                <a:cs typeface="Century Gothic"/>
                <a:sym typeface="Century Gothic"/>
              </a:rPr>
              <a:t>Autistic people don’t have feelings</a:t>
            </a:r>
            <a:endParaRPr/>
          </a:p>
        </p:txBody>
      </p:sp>
      <p:sp>
        <p:nvSpPr>
          <p:cNvPr id="148" name="Google Shape;148;p5"/>
          <p:cNvSpPr txBox="1"/>
          <p:nvPr/>
        </p:nvSpPr>
        <p:spPr>
          <a:xfrm>
            <a:off x="2431346" y="3009900"/>
            <a:ext cx="6865054"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MYTH</a:t>
            </a:r>
            <a:endParaRPr/>
          </a:p>
        </p:txBody>
      </p:sp>
      <p:sp>
        <p:nvSpPr>
          <p:cNvPr id="149" name="Google Shape;149;p5"/>
          <p:cNvSpPr/>
          <p:nvPr/>
        </p:nvSpPr>
        <p:spPr>
          <a:xfrm>
            <a:off x="12111861" y="2693913"/>
            <a:ext cx="5887928" cy="5843683"/>
          </a:xfrm>
          <a:custGeom>
            <a:rect b="b" l="l" r="r" t="t"/>
            <a:pathLst>
              <a:path extrusionOk="0" h="905339" w="912194">
                <a:moveTo>
                  <a:pt x="131488" y="0"/>
                </a:moveTo>
                <a:lnTo>
                  <a:pt x="780706" y="0"/>
                </a:lnTo>
                <a:cubicBezTo>
                  <a:pt x="853325" y="0"/>
                  <a:pt x="912194" y="58869"/>
                  <a:pt x="912194" y="131488"/>
                </a:cubicBezTo>
                <a:lnTo>
                  <a:pt x="912194" y="773851"/>
                </a:lnTo>
                <a:cubicBezTo>
                  <a:pt x="912194" y="846470"/>
                  <a:pt x="853325" y="905339"/>
                  <a:pt x="780706" y="905339"/>
                </a:cubicBezTo>
                <a:lnTo>
                  <a:pt x="131488" y="905339"/>
                </a:lnTo>
                <a:cubicBezTo>
                  <a:pt x="58869" y="905339"/>
                  <a:pt x="0" y="846470"/>
                  <a:pt x="0" y="773851"/>
                </a:cubicBezTo>
                <a:lnTo>
                  <a:pt x="0" y="131488"/>
                </a:lnTo>
                <a:cubicBezTo>
                  <a:pt x="0" y="58869"/>
                  <a:pt x="58869" y="0"/>
                  <a:pt x="131488"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5"/>
          <p:cNvSpPr txBox="1"/>
          <p:nvPr/>
        </p:nvSpPr>
        <p:spPr>
          <a:xfrm>
            <a:off x="404963" y="4152900"/>
            <a:ext cx="11468445" cy="4185056"/>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9B52B9"/>
                </a:solidFill>
                <a:latin typeface="Century Gothic"/>
                <a:ea typeface="Century Gothic"/>
                <a:cs typeface="Century Gothic"/>
                <a:sym typeface="Century Gothic"/>
              </a:rPr>
              <a:t>Autistic people have a wide range of feelings and emotions, just like </a:t>
            </a:r>
            <a:endParaRPr/>
          </a:p>
          <a:p>
            <a:pPr indent="0" lvl="0" marL="0" marR="0" rtl="0" algn="ctr">
              <a:lnSpc>
                <a:spcPct val="190909"/>
              </a:lnSpc>
              <a:spcBef>
                <a:spcPts val="0"/>
              </a:spcBef>
              <a:spcAft>
                <a:spcPts val="0"/>
              </a:spcAft>
              <a:buNone/>
            </a:pPr>
            <a:r>
              <a:rPr b="1" lang="en-GB" sz="4400">
                <a:solidFill>
                  <a:srgbClr val="9B52B9"/>
                </a:solidFill>
                <a:latin typeface="Century Gothic"/>
                <a:ea typeface="Century Gothic"/>
                <a:cs typeface="Century Gothic"/>
                <a:sym typeface="Century Gothic"/>
              </a:rPr>
              <a:t>everyone else. </a:t>
            </a:r>
            <a:endParaRPr/>
          </a:p>
          <a:p>
            <a:pPr indent="0" lvl="0" marL="0" marR="0" rtl="0" algn="ctr">
              <a:lnSpc>
                <a:spcPct val="190909"/>
              </a:lnSpc>
              <a:spcBef>
                <a:spcPts val="0"/>
              </a:spcBef>
              <a:spcAft>
                <a:spcPts val="0"/>
              </a:spcAft>
              <a:buNone/>
            </a:pPr>
            <a:r>
              <a:rPr b="1" lang="en-GB" sz="4400">
                <a:solidFill>
                  <a:srgbClr val="9B52B9"/>
                </a:solidFill>
                <a:latin typeface="Century Gothic"/>
                <a:ea typeface="Century Gothic"/>
                <a:cs typeface="Century Gothic"/>
                <a:sym typeface="Century Gothic"/>
              </a:rPr>
              <a:t>They just may express them differently.</a:t>
            </a:r>
            <a:endParaRPr/>
          </a:p>
        </p:txBody>
      </p:sp>
      <p:sp>
        <p:nvSpPr>
          <p:cNvPr id="151" name="Google Shape;151;p5"/>
          <p:cNvSpPr/>
          <p:nvPr/>
        </p:nvSpPr>
        <p:spPr>
          <a:xfrm>
            <a:off x="12696006" y="3619500"/>
            <a:ext cx="4906194" cy="4170265"/>
          </a:xfrm>
          <a:custGeom>
            <a:rect b="b" l="l" r="r" t="t"/>
            <a:pathLst>
              <a:path extrusionOk="0" h="4170265" w="4906194">
                <a:moveTo>
                  <a:pt x="0" y="0"/>
                </a:moveTo>
                <a:lnTo>
                  <a:pt x="4906194" y="0"/>
                </a:lnTo>
                <a:lnTo>
                  <a:pt x="4906194" y="4170265"/>
                </a:lnTo>
                <a:lnTo>
                  <a:pt x="0" y="417026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152" name="Google Shape;152;p5"/>
          <p:cNvPicPr preferRelativeResize="0"/>
          <p:nvPr/>
        </p:nvPicPr>
        <p:blipFill rotWithShape="1">
          <a:blip r:embed="rId5">
            <a:alphaModFix/>
          </a:blip>
          <a:srcRect b="0" l="0" r="0" t="0"/>
          <a:stretch/>
        </p:blipFill>
        <p:spPr>
          <a:xfrm>
            <a:off x="14859000" y="8301694"/>
            <a:ext cx="2453097" cy="153318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2AC476"/>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6"/>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2AC47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6"/>
          <p:cNvSpPr/>
          <p:nvPr/>
        </p:nvSpPr>
        <p:spPr>
          <a:xfrm>
            <a:off x="360719" y="2671790"/>
            <a:ext cx="11541252" cy="5954296"/>
          </a:xfrm>
          <a:custGeom>
            <a:rect b="b" l="l" r="r" t="t"/>
            <a:pathLst>
              <a:path extrusionOk="0" h="922476" w="1788042">
                <a:moveTo>
                  <a:pt x="67080" y="0"/>
                </a:moveTo>
                <a:lnTo>
                  <a:pt x="1720962" y="0"/>
                </a:lnTo>
                <a:cubicBezTo>
                  <a:pt x="1738752" y="0"/>
                  <a:pt x="1755815" y="7067"/>
                  <a:pt x="1768395" y="19647"/>
                </a:cubicBezTo>
                <a:cubicBezTo>
                  <a:pt x="1780975" y="32227"/>
                  <a:pt x="1788042" y="49290"/>
                  <a:pt x="1788042" y="67080"/>
                </a:cubicBezTo>
                <a:lnTo>
                  <a:pt x="1788042" y="855396"/>
                </a:lnTo>
                <a:cubicBezTo>
                  <a:pt x="1788042" y="892443"/>
                  <a:pt x="1758009" y="922476"/>
                  <a:pt x="1720962" y="922476"/>
                </a:cubicBezTo>
                <a:lnTo>
                  <a:pt x="67080" y="922476"/>
                </a:lnTo>
                <a:cubicBezTo>
                  <a:pt x="49290" y="922476"/>
                  <a:pt x="32227" y="915409"/>
                  <a:pt x="19647" y="902829"/>
                </a:cubicBezTo>
                <a:cubicBezTo>
                  <a:pt x="7067" y="890249"/>
                  <a:pt x="0" y="873187"/>
                  <a:pt x="0" y="855396"/>
                </a:cubicBezTo>
                <a:lnTo>
                  <a:pt x="0" y="67080"/>
                </a:lnTo>
                <a:cubicBezTo>
                  <a:pt x="0" y="49290"/>
                  <a:pt x="7067" y="32227"/>
                  <a:pt x="19647" y="19647"/>
                </a:cubicBezTo>
                <a:cubicBezTo>
                  <a:pt x="32227" y="7067"/>
                  <a:pt x="49290" y="0"/>
                  <a:pt x="67080"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6"/>
          <p:cNvSpPr txBox="1"/>
          <p:nvPr/>
        </p:nvSpPr>
        <p:spPr>
          <a:xfrm>
            <a:off x="152401" y="56214"/>
            <a:ext cx="17983200" cy="2083519"/>
          </a:xfrm>
          <a:prstGeom prst="rect">
            <a:avLst/>
          </a:prstGeom>
          <a:solidFill>
            <a:srgbClr val="2AC476"/>
          </a:solid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FEFEFE"/>
                </a:solidFill>
                <a:latin typeface="Century Gothic"/>
                <a:ea typeface="Century Gothic"/>
                <a:cs typeface="Century Gothic"/>
                <a:sym typeface="Century Gothic"/>
              </a:rPr>
              <a:t>ADHD is a made-up condition where individuals choose how they behave</a:t>
            </a:r>
            <a:endParaRPr/>
          </a:p>
        </p:txBody>
      </p:sp>
      <p:sp>
        <p:nvSpPr>
          <p:cNvPr id="162" name="Google Shape;162;p6"/>
          <p:cNvSpPr/>
          <p:nvPr/>
        </p:nvSpPr>
        <p:spPr>
          <a:xfrm>
            <a:off x="12183125" y="2671790"/>
            <a:ext cx="5750296" cy="5954296"/>
          </a:xfrm>
          <a:custGeom>
            <a:rect b="b" l="l" r="r" t="t"/>
            <a:pathLst>
              <a:path extrusionOk="0" h="922476" w="890871">
                <a:moveTo>
                  <a:pt x="134635" y="0"/>
                </a:moveTo>
                <a:lnTo>
                  <a:pt x="756236" y="0"/>
                </a:lnTo>
                <a:cubicBezTo>
                  <a:pt x="791944" y="0"/>
                  <a:pt x="826189" y="14185"/>
                  <a:pt x="851438" y="39434"/>
                </a:cubicBezTo>
                <a:cubicBezTo>
                  <a:pt x="876687" y="64683"/>
                  <a:pt x="890871" y="98928"/>
                  <a:pt x="890871" y="134635"/>
                </a:cubicBezTo>
                <a:lnTo>
                  <a:pt x="890871" y="787841"/>
                </a:lnTo>
                <a:cubicBezTo>
                  <a:pt x="890871" y="823549"/>
                  <a:pt x="876687" y="857794"/>
                  <a:pt x="851438" y="883043"/>
                </a:cubicBezTo>
                <a:cubicBezTo>
                  <a:pt x="826189" y="908292"/>
                  <a:pt x="791944" y="922476"/>
                  <a:pt x="756236" y="922476"/>
                </a:cubicBezTo>
                <a:lnTo>
                  <a:pt x="134635" y="922476"/>
                </a:lnTo>
                <a:cubicBezTo>
                  <a:pt x="98928" y="922476"/>
                  <a:pt x="64683" y="908292"/>
                  <a:pt x="39434" y="883043"/>
                </a:cubicBezTo>
                <a:cubicBezTo>
                  <a:pt x="14185" y="857794"/>
                  <a:pt x="0" y="823549"/>
                  <a:pt x="0" y="787841"/>
                </a:cubicBezTo>
                <a:lnTo>
                  <a:pt x="0" y="134635"/>
                </a:lnTo>
                <a:cubicBezTo>
                  <a:pt x="0" y="98928"/>
                  <a:pt x="14185" y="64683"/>
                  <a:pt x="39434" y="39434"/>
                </a:cubicBezTo>
                <a:cubicBezTo>
                  <a:pt x="64683" y="14185"/>
                  <a:pt x="98928" y="0"/>
                  <a:pt x="134635"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6"/>
          <p:cNvSpPr txBox="1"/>
          <p:nvPr/>
        </p:nvSpPr>
        <p:spPr>
          <a:xfrm>
            <a:off x="2698818" y="2933700"/>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MYTH</a:t>
            </a:r>
            <a:endParaRPr/>
          </a:p>
        </p:txBody>
      </p:sp>
      <p:sp>
        <p:nvSpPr>
          <p:cNvPr id="164" name="Google Shape;164;p6"/>
          <p:cNvSpPr txBox="1"/>
          <p:nvPr/>
        </p:nvSpPr>
        <p:spPr>
          <a:xfrm>
            <a:off x="533400" y="4076416"/>
            <a:ext cx="11295146" cy="3107838"/>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2AC476"/>
                </a:solidFill>
                <a:latin typeface="Century Gothic"/>
                <a:ea typeface="Century Gothic"/>
                <a:cs typeface="Century Gothic"/>
                <a:sym typeface="Century Gothic"/>
              </a:rPr>
              <a:t>ADHD is real.  It determines how a </a:t>
            </a:r>
            <a:endParaRPr/>
          </a:p>
          <a:p>
            <a:pPr indent="0" lvl="0" marL="0" marR="0" rtl="0" algn="ctr">
              <a:lnSpc>
                <a:spcPct val="190909"/>
              </a:lnSpc>
              <a:spcBef>
                <a:spcPts val="0"/>
              </a:spcBef>
              <a:spcAft>
                <a:spcPts val="0"/>
              </a:spcAft>
              <a:buNone/>
            </a:pPr>
            <a:r>
              <a:rPr b="1" lang="en-GB" sz="4400">
                <a:solidFill>
                  <a:srgbClr val="2AC476"/>
                </a:solidFill>
                <a:latin typeface="Century Gothic"/>
                <a:ea typeface="Century Gothic"/>
                <a:cs typeface="Century Gothic"/>
                <a:sym typeface="Century Gothic"/>
              </a:rPr>
              <a:t>person thinks and behaves.  They  </a:t>
            </a:r>
            <a:endParaRPr/>
          </a:p>
          <a:p>
            <a:pPr indent="0" lvl="0" marL="0" marR="0" rtl="0" algn="ctr">
              <a:lnSpc>
                <a:spcPct val="190909"/>
              </a:lnSpc>
              <a:spcBef>
                <a:spcPts val="0"/>
              </a:spcBef>
              <a:spcAft>
                <a:spcPts val="0"/>
              </a:spcAft>
              <a:buNone/>
            </a:pPr>
            <a:r>
              <a:rPr b="1" lang="en-GB" sz="4400">
                <a:solidFill>
                  <a:srgbClr val="2AC476"/>
                </a:solidFill>
                <a:latin typeface="Century Gothic"/>
                <a:ea typeface="Century Gothic"/>
                <a:cs typeface="Century Gothic"/>
                <a:sym typeface="Century Gothic"/>
              </a:rPr>
              <a:t>can’t control this.</a:t>
            </a:r>
            <a:endParaRPr/>
          </a:p>
        </p:txBody>
      </p:sp>
      <p:sp>
        <p:nvSpPr>
          <p:cNvPr id="165" name="Google Shape;165;p6"/>
          <p:cNvSpPr/>
          <p:nvPr/>
        </p:nvSpPr>
        <p:spPr>
          <a:xfrm>
            <a:off x="12801600" y="3238500"/>
            <a:ext cx="4800599" cy="4615738"/>
          </a:xfrm>
          <a:custGeom>
            <a:rect b="b" l="l" r="r" t="t"/>
            <a:pathLst>
              <a:path extrusionOk="0" h="3356861" w="3412311">
                <a:moveTo>
                  <a:pt x="0" y="0"/>
                </a:moveTo>
                <a:lnTo>
                  <a:pt x="3412311" y="0"/>
                </a:lnTo>
                <a:lnTo>
                  <a:pt x="3412311" y="3356861"/>
                </a:lnTo>
                <a:lnTo>
                  <a:pt x="0" y="335686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166" name="Google Shape;166;p6"/>
          <p:cNvPicPr preferRelativeResize="0"/>
          <p:nvPr/>
        </p:nvPicPr>
        <p:blipFill rotWithShape="1">
          <a:blip r:embed="rId5">
            <a:alphaModFix/>
          </a:blip>
          <a:srcRect b="0" l="0" r="0" t="0"/>
          <a:stretch/>
        </p:blipFill>
        <p:spPr>
          <a:xfrm>
            <a:off x="14917795" y="8331269"/>
            <a:ext cx="2344239" cy="146514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9B52B9"/>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7"/>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9B52B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7"/>
          <p:cNvSpPr txBox="1"/>
          <p:nvPr/>
        </p:nvSpPr>
        <p:spPr>
          <a:xfrm>
            <a:off x="1863989" y="561566"/>
            <a:ext cx="14560023"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FEFEFE"/>
                </a:solidFill>
                <a:latin typeface="Century Gothic"/>
                <a:ea typeface="Century Gothic"/>
                <a:cs typeface="Century Gothic"/>
                <a:sym typeface="Century Gothic"/>
              </a:rPr>
              <a:t>All Autistic people are the same</a:t>
            </a:r>
            <a:endParaRPr/>
          </a:p>
        </p:txBody>
      </p:sp>
      <p:sp>
        <p:nvSpPr>
          <p:cNvPr id="175" name="Google Shape;175;p7"/>
          <p:cNvSpPr/>
          <p:nvPr/>
        </p:nvSpPr>
        <p:spPr>
          <a:xfrm>
            <a:off x="381000" y="2693913"/>
            <a:ext cx="5887928" cy="5843683"/>
          </a:xfrm>
          <a:custGeom>
            <a:rect b="b" l="l" r="r" t="t"/>
            <a:pathLst>
              <a:path extrusionOk="0" h="905339" w="912194">
                <a:moveTo>
                  <a:pt x="131488" y="0"/>
                </a:moveTo>
                <a:lnTo>
                  <a:pt x="780706" y="0"/>
                </a:lnTo>
                <a:cubicBezTo>
                  <a:pt x="853325" y="0"/>
                  <a:pt x="912194" y="58869"/>
                  <a:pt x="912194" y="131488"/>
                </a:cubicBezTo>
                <a:lnTo>
                  <a:pt x="912194" y="773851"/>
                </a:lnTo>
                <a:cubicBezTo>
                  <a:pt x="912194" y="846470"/>
                  <a:pt x="853325" y="905339"/>
                  <a:pt x="780706" y="905339"/>
                </a:cubicBezTo>
                <a:lnTo>
                  <a:pt x="131488" y="905339"/>
                </a:lnTo>
                <a:cubicBezTo>
                  <a:pt x="58869" y="905339"/>
                  <a:pt x="0" y="846470"/>
                  <a:pt x="0" y="773851"/>
                </a:cubicBezTo>
                <a:lnTo>
                  <a:pt x="0" y="131488"/>
                </a:lnTo>
                <a:cubicBezTo>
                  <a:pt x="0" y="58869"/>
                  <a:pt x="58869" y="0"/>
                  <a:pt x="131488"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7"/>
          <p:cNvSpPr/>
          <p:nvPr/>
        </p:nvSpPr>
        <p:spPr>
          <a:xfrm>
            <a:off x="6629401" y="2728817"/>
            <a:ext cx="11438313" cy="5843683"/>
          </a:xfrm>
          <a:custGeom>
            <a:rect b="b" l="l" r="r" t="t"/>
            <a:pathLst>
              <a:path extrusionOk="0" h="905339" w="1772094">
                <a:moveTo>
                  <a:pt x="67684" y="0"/>
                </a:moveTo>
                <a:lnTo>
                  <a:pt x="1704410" y="0"/>
                </a:lnTo>
                <a:cubicBezTo>
                  <a:pt x="1722361" y="0"/>
                  <a:pt x="1739577" y="7131"/>
                  <a:pt x="1752270" y="19824"/>
                </a:cubicBezTo>
                <a:cubicBezTo>
                  <a:pt x="1764963" y="32517"/>
                  <a:pt x="1772094" y="49733"/>
                  <a:pt x="1772094" y="67684"/>
                </a:cubicBezTo>
                <a:lnTo>
                  <a:pt x="1772094" y="837655"/>
                </a:lnTo>
                <a:cubicBezTo>
                  <a:pt x="1772094" y="875036"/>
                  <a:pt x="1741791" y="905339"/>
                  <a:pt x="1704410" y="905339"/>
                </a:cubicBezTo>
                <a:lnTo>
                  <a:pt x="67684" y="905339"/>
                </a:lnTo>
                <a:cubicBezTo>
                  <a:pt x="30303" y="905339"/>
                  <a:pt x="0" y="875036"/>
                  <a:pt x="0" y="837655"/>
                </a:cubicBezTo>
                <a:lnTo>
                  <a:pt x="0" y="67684"/>
                </a:lnTo>
                <a:cubicBezTo>
                  <a:pt x="0" y="30303"/>
                  <a:pt x="30303" y="0"/>
                  <a:pt x="67684"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7"/>
          <p:cNvSpPr txBox="1"/>
          <p:nvPr/>
        </p:nvSpPr>
        <p:spPr>
          <a:xfrm>
            <a:off x="8655783" y="3009900"/>
            <a:ext cx="6865054"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MYTH</a:t>
            </a:r>
            <a:endParaRPr/>
          </a:p>
        </p:txBody>
      </p:sp>
      <p:sp>
        <p:nvSpPr>
          <p:cNvPr id="178" name="Google Shape;178;p7"/>
          <p:cNvSpPr txBox="1"/>
          <p:nvPr/>
        </p:nvSpPr>
        <p:spPr>
          <a:xfrm>
            <a:off x="6629400" y="4152900"/>
            <a:ext cx="11468445" cy="3107838"/>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9B52B9"/>
                </a:solidFill>
                <a:latin typeface="Century Gothic"/>
                <a:ea typeface="Century Gothic"/>
                <a:cs typeface="Century Gothic"/>
                <a:sym typeface="Century Gothic"/>
              </a:rPr>
              <a:t>Autism is like a constellation of stars.</a:t>
            </a:r>
            <a:endParaRPr/>
          </a:p>
          <a:p>
            <a:pPr indent="0" lvl="0" marL="0" marR="0" rtl="0" algn="ctr">
              <a:lnSpc>
                <a:spcPct val="190909"/>
              </a:lnSpc>
              <a:spcBef>
                <a:spcPts val="0"/>
              </a:spcBef>
              <a:spcAft>
                <a:spcPts val="0"/>
              </a:spcAft>
              <a:buNone/>
            </a:pPr>
            <a:r>
              <a:rPr b="1" lang="en-GB" sz="4400">
                <a:solidFill>
                  <a:srgbClr val="9B52B9"/>
                </a:solidFill>
                <a:latin typeface="Century Gothic"/>
                <a:ea typeface="Century Gothic"/>
                <a:cs typeface="Century Gothic"/>
                <a:sym typeface="Century Gothic"/>
              </a:rPr>
              <a:t>Each person has their unique pattern of strengths and challenges.</a:t>
            </a:r>
            <a:endParaRPr/>
          </a:p>
        </p:txBody>
      </p:sp>
      <p:sp>
        <p:nvSpPr>
          <p:cNvPr id="179" name="Google Shape;179;p7"/>
          <p:cNvSpPr/>
          <p:nvPr/>
        </p:nvSpPr>
        <p:spPr>
          <a:xfrm>
            <a:off x="990600" y="3619500"/>
            <a:ext cx="4267200" cy="3838036"/>
          </a:xfrm>
          <a:custGeom>
            <a:rect b="b" l="l" r="r" t="t"/>
            <a:pathLst>
              <a:path extrusionOk="0" h="2733027" w="3083810">
                <a:moveTo>
                  <a:pt x="0" y="0"/>
                </a:moveTo>
                <a:lnTo>
                  <a:pt x="3083810" y="0"/>
                </a:lnTo>
                <a:lnTo>
                  <a:pt x="3083810" y="2733027"/>
                </a:lnTo>
                <a:lnTo>
                  <a:pt x="0" y="273302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180" name="Google Shape;180;p7"/>
          <p:cNvPicPr preferRelativeResize="0"/>
          <p:nvPr/>
        </p:nvPicPr>
        <p:blipFill rotWithShape="1">
          <a:blip r:embed="rId5">
            <a:alphaModFix/>
          </a:blip>
          <a:srcRect b="0" l="0" r="0" t="0"/>
          <a:stretch/>
        </p:blipFill>
        <p:spPr>
          <a:xfrm>
            <a:off x="990600" y="8224188"/>
            <a:ext cx="2511688" cy="156980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2AC476"/>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8"/>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2AC47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8"/>
          <p:cNvSpPr txBox="1"/>
          <p:nvPr/>
        </p:nvSpPr>
        <p:spPr>
          <a:xfrm>
            <a:off x="0" y="555799"/>
            <a:ext cx="18287999"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FEFEFE"/>
                </a:solidFill>
                <a:latin typeface="Century Gothic"/>
                <a:ea typeface="Century Gothic"/>
                <a:cs typeface="Century Gothic"/>
                <a:sym typeface="Century Gothic"/>
              </a:rPr>
              <a:t>Only children can be ADHD</a:t>
            </a:r>
            <a:endParaRPr/>
          </a:p>
        </p:txBody>
      </p:sp>
      <p:sp>
        <p:nvSpPr>
          <p:cNvPr id="189" name="Google Shape;189;p8"/>
          <p:cNvSpPr/>
          <p:nvPr/>
        </p:nvSpPr>
        <p:spPr>
          <a:xfrm>
            <a:off x="6365748" y="2671790"/>
            <a:ext cx="11541252" cy="5954296"/>
          </a:xfrm>
          <a:custGeom>
            <a:rect b="b" l="l" r="r" t="t"/>
            <a:pathLst>
              <a:path extrusionOk="0" h="922476" w="1788042">
                <a:moveTo>
                  <a:pt x="67080" y="0"/>
                </a:moveTo>
                <a:lnTo>
                  <a:pt x="1720962" y="0"/>
                </a:lnTo>
                <a:cubicBezTo>
                  <a:pt x="1738752" y="0"/>
                  <a:pt x="1755815" y="7067"/>
                  <a:pt x="1768395" y="19647"/>
                </a:cubicBezTo>
                <a:cubicBezTo>
                  <a:pt x="1780975" y="32227"/>
                  <a:pt x="1788042" y="49290"/>
                  <a:pt x="1788042" y="67080"/>
                </a:cubicBezTo>
                <a:lnTo>
                  <a:pt x="1788042" y="855396"/>
                </a:lnTo>
                <a:cubicBezTo>
                  <a:pt x="1788042" y="892443"/>
                  <a:pt x="1758009" y="922476"/>
                  <a:pt x="1720962" y="922476"/>
                </a:cubicBezTo>
                <a:lnTo>
                  <a:pt x="67080" y="922476"/>
                </a:lnTo>
                <a:cubicBezTo>
                  <a:pt x="49290" y="922476"/>
                  <a:pt x="32227" y="915409"/>
                  <a:pt x="19647" y="902829"/>
                </a:cubicBezTo>
                <a:cubicBezTo>
                  <a:pt x="7067" y="890249"/>
                  <a:pt x="0" y="873187"/>
                  <a:pt x="0" y="855396"/>
                </a:cubicBezTo>
                <a:lnTo>
                  <a:pt x="0" y="67080"/>
                </a:lnTo>
                <a:cubicBezTo>
                  <a:pt x="0" y="49290"/>
                  <a:pt x="7067" y="32227"/>
                  <a:pt x="19647" y="19647"/>
                </a:cubicBezTo>
                <a:cubicBezTo>
                  <a:pt x="32227" y="7067"/>
                  <a:pt x="49290" y="0"/>
                  <a:pt x="67080"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8"/>
          <p:cNvSpPr txBox="1"/>
          <p:nvPr/>
        </p:nvSpPr>
        <p:spPr>
          <a:xfrm>
            <a:off x="8703847" y="2933700"/>
            <a:ext cx="6865054" cy="102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2AC476"/>
                </a:solidFill>
                <a:latin typeface="Century Gothic"/>
                <a:ea typeface="Century Gothic"/>
                <a:cs typeface="Century Gothic"/>
                <a:sym typeface="Century Gothic"/>
              </a:rPr>
              <a:t>MYTH</a:t>
            </a:r>
            <a:endParaRPr/>
          </a:p>
        </p:txBody>
      </p:sp>
      <p:sp>
        <p:nvSpPr>
          <p:cNvPr id="191" name="Google Shape;191;p8"/>
          <p:cNvSpPr txBox="1"/>
          <p:nvPr/>
        </p:nvSpPr>
        <p:spPr>
          <a:xfrm>
            <a:off x="6538429" y="4397862"/>
            <a:ext cx="11295146" cy="3107838"/>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2AC476"/>
                </a:solidFill>
                <a:latin typeface="Century Gothic"/>
                <a:ea typeface="Century Gothic"/>
                <a:cs typeface="Century Gothic"/>
                <a:sym typeface="Century Gothic"/>
              </a:rPr>
              <a:t>Although ADHD is often diagnosed in childhood, it’s a person’s unique brain chemistry forever. </a:t>
            </a:r>
            <a:endParaRPr/>
          </a:p>
        </p:txBody>
      </p:sp>
      <p:sp>
        <p:nvSpPr>
          <p:cNvPr id="192" name="Google Shape;192;p8"/>
          <p:cNvSpPr/>
          <p:nvPr/>
        </p:nvSpPr>
        <p:spPr>
          <a:xfrm>
            <a:off x="381000" y="2671790"/>
            <a:ext cx="5750296" cy="5954296"/>
          </a:xfrm>
          <a:custGeom>
            <a:rect b="b" l="l" r="r" t="t"/>
            <a:pathLst>
              <a:path extrusionOk="0" h="922476" w="890871">
                <a:moveTo>
                  <a:pt x="134635" y="0"/>
                </a:moveTo>
                <a:lnTo>
                  <a:pt x="756236" y="0"/>
                </a:lnTo>
                <a:cubicBezTo>
                  <a:pt x="791944" y="0"/>
                  <a:pt x="826189" y="14185"/>
                  <a:pt x="851438" y="39434"/>
                </a:cubicBezTo>
                <a:cubicBezTo>
                  <a:pt x="876687" y="64683"/>
                  <a:pt x="890871" y="98928"/>
                  <a:pt x="890871" y="134635"/>
                </a:cubicBezTo>
                <a:lnTo>
                  <a:pt x="890871" y="787841"/>
                </a:lnTo>
                <a:cubicBezTo>
                  <a:pt x="890871" y="823549"/>
                  <a:pt x="876687" y="857794"/>
                  <a:pt x="851438" y="883043"/>
                </a:cubicBezTo>
                <a:cubicBezTo>
                  <a:pt x="826189" y="908292"/>
                  <a:pt x="791944" y="922476"/>
                  <a:pt x="756236" y="922476"/>
                </a:cubicBezTo>
                <a:lnTo>
                  <a:pt x="134635" y="922476"/>
                </a:lnTo>
                <a:cubicBezTo>
                  <a:pt x="98928" y="922476"/>
                  <a:pt x="64683" y="908292"/>
                  <a:pt x="39434" y="883043"/>
                </a:cubicBezTo>
                <a:cubicBezTo>
                  <a:pt x="14185" y="857794"/>
                  <a:pt x="0" y="823549"/>
                  <a:pt x="0" y="787841"/>
                </a:cubicBezTo>
                <a:lnTo>
                  <a:pt x="0" y="134635"/>
                </a:lnTo>
                <a:cubicBezTo>
                  <a:pt x="0" y="98928"/>
                  <a:pt x="14185" y="64683"/>
                  <a:pt x="39434" y="39434"/>
                </a:cubicBezTo>
                <a:cubicBezTo>
                  <a:pt x="64683" y="14185"/>
                  <a:pt x="98928" y="0"/>
                  <a:pt x="134635"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8"/>
          <p:cNvSpPr/>
          <p:nvPr/>
        </p:nvSpPr>
        <p:spPr>
          <a:xfrm>
            <a:off x="1211244" y="3596553"/>
            <a:ext cx="3970356" cy="3909147"/>
          </a:xfrm>
          <a:custGeom>
            <a:rect b="b" l="l" r="r" t="t"/>
            <a:pathLst>
              <a:path extrusionOk="0" h="3909147" w="3970356">
                <a:moveTo>
                  <a:pt x="0" y="0"/>
                </a:moveTo>
                <a:lnTo>
                  <a:pt x="3970356" y="0"/>
                </a:lnTo>
                <a:lnTo>
                  <a:pt x="3970356" y="3909147"/>
                </a:lnTo>
                <a:lnTo>
                  <a:pt x="0" y="390914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194" name="Google Shape;194;p8"/>
          <p:cNvPicPr preferRelativeResize="0"/>
          <p:nvPr/>
        </p:nvPicPr>
        <p:blipFill rotWithShape="1">
          <a:blip r:embed="rId5">
            <a:alphaModFix/>
          </a:blip>
          <a:srcRect b="0" l="0" r="0" t="0"/>
          <a:stretch/>
        </p:blipFill>
        <p:spPr>
          <a:xfrm>
            <a:off x="990600" y="8368834"/>
            <a:ext cx="2514600" cy="15716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9"/>
          <p:cNvSpPr/>
          <p:nvPr/>
        </p:nvSpPr>
        <p:spPr>
          <a:xfrm>
            <a:off x="0" y="0"/>
            <a:ext cx="18288000" cy="2266131"/>
          </a:xfrm>
          <a:custGeom>
            <a:rect b="b" l="l" r="r" t="t"/>
            <a:pathLst>
              <a:path extrusionOk="0" h="351083" w="2833290">
                <a:moveTo>
                  <a:pt x="0" y="0"/>
                </a:moveTo>
                <a:lnTo>
                  <a:pt x="2833290" y="0"/>
                </a:lnTo>
                <a:lnTo>
                  <a:pt x="2833290" y="351083"/>
                </a:lnTo>
                <a:lnTo>
                  <a:pt x="0" y="351083"/>
                </a:lnTo>
                <a:close/>
              </a:path>
            </a:pathLst>
          </a:custGeom>
          <a:solidFill>
            <a:srgbClr val="9B52B9"/>
          </a:solidFill>
          <a:ln cap="flat" cmpd="sng" w="12700">
            <a:solidFill>
              <a:srgbClr val="9B52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9"/>
          <p:cNvSpPr/>
          <p:nvPr/>
        </p:nvSpPr>
        <p:spPr>
          <a:xfrm>
            <a:off x="0" y="2432762"/>
            <a:ext cx="18288000" cy="6464451"/>
          </a:xfrm>
          <a:custGeom>
            <a:rect b="b" l="l" r="r" t="t"/>
            <a:pathLst>
              <a:path extrusionOk="0" h="6464451" w="18288000">
                <a:moveTo>
                  <a:pt x="0" y="0"/>
                </a:moveTo>
                <a:lnTo>
                  <a:pt x="18288000" y="0"/>
                </a:lnTo>
                <a:lnTo>
                  <a:pt x="18288000" y="6464451"/>
                </a:lnTo>
                <a:lnTo>
                  <a:pt x="0" y="6464451"/>
                </a:lnTo>
                <a:lnTo>
                  <a:pt x="0" y="0"/>
                </a:lnTo>
                <a:close/>
              </a:path>
            </a:pathLst>
          </a:custGeom>
          <a:blipFill rotWithShape="1">
            <a:blip r:embed="rId3">
              <a:alphaModFix/>
            </a:blip>
            <a:stretch>
              <a:fillRect b="-119664" l="0" r="-29339" t="-87065"/>
            </a:stretch>
          </a:blipFill>
          <a:ln cap="sq" cmpd="sng" w="38100">
            <a:solidFill>
              <a:srgbClr val="9B52B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9"/>
          <p:cNvSpPr/>
          <p:nvPr/>
        </p:nvSpPr>
        <p:spPr>
          <a:xfrm>
            <a:off x="404964" y="2728817"/>
            <a:ext cx="11438313" cy="5843683"/>
          </a:xfrm>
          <a:custGeom>
            <a:rect b="b" l="l" r="r" t="t"/>
            <a:pathLst>
              <a:path extrusionOk="0" h="905339" w="1772094">
                <a:moveTo>
                  <a:pt x="67684" y="0"/>
                </a:moveTo>
                <a:lnTo>
                  <a:pt x="1704410" y="0"/>
                </a:lnTo>
                <a:cubicBezTo>
                  <a:pt x="1722361" y="0"/>
                  <a:pt x="1739577" y="7131"/>
                  <a:pt x="1752270" y="19824"/>
                </a:cubicBezTo>
                <a:cubicBezTo>
                  <a:pt x="1764963" y="32517"/>
                  <a:pt x="1772094" y="49733"/>
                  <a:pt x="1772094" y="67684"/>
                </a:cubicBezTo>
                <a:lnTo>
                  <a:pt x="1772094" y="837655"/>
                </a:lnTo>
                <a:cubicBezTo>
                  <a:pt x="1772094" y="875036"/>
                  <a:pt x="1741791" y="905339"/>
                  <a:pt x="1704410" y="905339"/>
                </a:cubicBezTo>
                <a:lnTo>
                  <a:pt x="67684" y="905339"/>
                </a:lnTo>
                <a:cubicBezTo>
                  <a:pt x="30303" y="905339"/>
                  <a:pt x="0" y="875036"/>
                  <a:pt x="0" y="837655"/>
                </a:cubicBezTo>
                <a:lnTo>
                  <a:pt x="0" y="67684"/>
                </a:lnTo>
                <a:cubicBezTo>
                  <a:pt x="0" y="30303"/>
                  <a:pt x="30303" y="0"/>
                  <a:pt x="67684"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9"/>
          <p:cNvSpPr txBox="1"/>
          <p:nvPr/>
        </p:nvSpPr>
        <p:spPr>
          <a:xfrm>
            <a:off x="0" y="190500"/>
            <a:ext cx="18287999" cy="2083519"/>
          </a:xfrm>
          <a:prstGeom prst="rect">
            <a:avLst/>
          </a:prstGeom>
          <a:solidFill>
            <a:srgbClr val="9B52B9"/>
          </a:solid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chemeClr val="lt1"/>
                </a:solidFill>
                <a:latin typeface="Century Gothic"/>
                <a:ea typeface="Century Gothic"/>
                <a:cs typeface="Century Gothic"/>
                <a:sym typeface="Century Gothic"/>
              </a:rPr>
              <a:t>Autism is neurological – this means it is about how your brain works</a:t>
            </a:r>
            <a:endParaRPr b="1" sz="6000">
              <a:solidFill>
                <a:srgbClr val="FEFEFE"/>
              </a:solidFill>
              <a:latin typeface="Century Gothic"/>
              <a:ea typeface="Century Gothic"/>
              <a:cs typeface="Century Gothic"/>
              <a:sym typeface="Century Gothic"/>
            </a:endParaRPr>
          </a:p>
        </p:txBody>
      </p:sp>
      <p:sp>
        <p:nvSpPr>
          <p:cNvPr id="204" name="Google Shape;204;p9"/>
          <p:cNvSpPr txBox="1"/>
          <p:nvPr/>
        </p:nvSpPr>
        <p:spPr>
          <a:xfrm>
            <a:off x="2431346" y="3009900"/>
            <a:ext cx="6865054" cy="100630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6000">
                <a:solidFill>
                  <a:srgbClr val="9B52B9"/>
                </a:solidFill>
                <a:latin typeface="Century Gothic"/>
                <a:ea typeface="Century Gothic"/>
                <a:cs typeface="Century Gothic"/>
                <a:sym typeface="Century Gothic"/>
              </a:rPr>
              <a:t>TRUTH</a:t>
            </a:r>
            <a:endParaRPr/>
          </a:p>
        </p:txBody>
      </p:sp>
      <p:sp>
        <p:nvSpPr>
          <p:cNvPr id="205" name="Google Shape;205;p9"/>
          <p:cNvSpPr/>
          <p:nvPr/>
        </p:nvSpPr>
        <p:spPr>
          <a:xfrm>
            <a:off x="12111861" y="2693913"/>
            <a:ext cx="5887928" cy="5843683"/>
          </a:xfrm>
          <a:custGeom>
            <a:rect b="b" l="l" r="r" t="t"/>
            <a:pathLst>
              <a:path extrusionOk="0" h="905339" w="912194">
                <a:moveTo>
                  <a:pt x="131488" y="0"/>
                </a:moveTo>
                <a:lnTo>
                  <a:pt x="780706" y="0"/>
                </a:lnTo>
                <a:cubicBezTo>
                  <a:pt x="853325" y="0"/>
                  <a:pt x="912194" y="58869"/>
                  <a:pt x="912194" y="131488"/>
                </a:cubicBezTo>
                <a:lnTo>
                  <a:pt x="912194" y="773851"/>
                </a:lnTo>
                <a:cubicBezTo>
                  <a:pt x="912194" y="846470"/>
                  <a:pt x="853325" y="905339"/>
                  <a:pt x="780706" y="905339"/>
                </a:cubicBezTo>
                <a:lnTo>
                  <a:pt x="131488" y="905339"/>
                </a:lnTo>
                <a:cubicBezTo>
                  <a:pt x="58869" y="905339"/>
                  <a:pt x="0" y="846470"/>
                  <a:pt x="0" y="773851"/>
                </a:cubicBezTo>
                <a:lnTo>
                  <a:pt x="0" y="131488"/>
                </a:lnTo>
                <a:cubicBezTo>
                  <a:pt x="0" y="58869"/>
                  <a:pt x="58869" y="0"/>
                  <a:pt x="131488" y="0"/>
                </a:cubicBezTo>
                <a:close/>
              </a:path>
            </a:pathLst>
          </a:custGeom>
          <a:solidFill>
            <a:srgbClr val="FFFFFF"/>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9"/>
          <p:cNvSpPr txBox="1"/>
          <p:nvPr/>
        </p:nvSpPr>
        <p:spPr>
          <a:xfrm>
            <a:off x="404963" y="4789280"/>
            <a:ext cx="11468445" cy="2030620"/>
          </a:xfrm>
          <a:prstGeom prst="rect">
            <a:avLst/>
          </a:prstGeom>
          <a:noFill/>
          <a:ln>
            <a:noFill/>
          </a:ln>
        </p:spPr>
        <p:txBody>
          <a:bodyPr anchorCtr="0" anchor="t" bIns="0" lIns="0" spcFirstLastPara="1" rIns="0" wrap="square" tIns="0">
            <a:spAutoFit/>
          </a:bodyPr>
          <a:lstStyle/>
          <a:p>
            <a:pPr indent="0" lvl="0" marL="0" marR="0" rtl="0" algn="ctr">
              <a:lnSpc>
                <a:spcPct val="190909"/>
              </a:lnSpc>
              <a:spcBef>
                <a:spcPts val="0"/>
              </a:spcBef>
              <a:spcAft>
                <a:spcPts val="0"/>
              </a:spcAft>
              <a:buNone/>
            </a:pPr>
            <a:r>
              <a:rPr b="1" lang="en-GB" sz="4400">
                <a:solidFill>
                  <a:srgbClr val="9B52B9"/>
                </a:solidFill>
                <a:latin typeface="Century Gothic"/>
                <a:ea typeface="Century Gothic"/>
                <a:cs typeface="Century Gothic"/>
                <a:sym typeface="Century Gothic"/>
              </a:rPr>
              <a:t>Autism is influenced by genes and often runs in families. </a:t>
            </a:r>
            <a:endParaRPr/>
          </a:p>
        </p:txBody>
      </p:sp>
      <p:sp>
        <p:nvSpPr>
          <p:cNvPr id="207" name="Google Shape;207;p9"/>
          <p:cNvSpPr/>
          <p:nvPr/>
        </p:nvSpPr>
        <p:spPr>
          <a:xfrm>
            <a:off x="12801600" y="3924300"/>
            <a:ext cx="4479436" cy="3924909"/>
          </a:xfrm>
          <a:custGeom>
            <a:rect b="b" l="l" r="r" t="t"/>
            <a:pathLst>
              <a:path extrusionOk="0" h="2374057" w="2864624">
                <a:moveTo>
                  <a:pt x="0" y="0"/>
                </a:moveTo>
                <a:lnTo>
                  <a:pt x="2864623" y="0"/>
                </a:lnTo>
                <a:lnTo>
                  <a:pt x="2864623" y="2374057"/>
                </a:lnTo>
                <a:lnTo>
                  <a:pt x="0" y="237405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uple of circular logos" id="208" name="Google Shape;208;p9"/>
          <p:cNvPicPr preferRelativeResize="0"/>
          <p:nvPr/>
        </p:nvPicPr>
        <p:blipFill rotWithShape="1">
          <a:blip r:embed="rId5">
            <a:alphaModFix/>
          </a:blip>
          <a:srcRect b="0" l="0" r="0" t="0"/>
          <a:stretch/>
        </p:blipFill>
        <p:spPr>
          <a:xfrm>
            <a:off x="14705104" y="8267397"/>
            <a:ext cx="2590800" cy="16192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Jennie Rayson</dc:creator>
</cp:coreProperties>
</file>